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3" r:id="rId3"/>
    <p:sldId id="265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970" y="623944"/>
            <a:ext cx="3486703" cy="258182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86521" y="2581820"/>
            <a:ext cx="10940527" cy="4276180"/>
          </a:xfrm>
        </p:spPr>
        <p:txBody>
          <a:bodyPr>
            <a:noAutofit/>
          </a:bodyPr>
          <a:lstStyle/>
          <a:p>
            <a:pPr marL="18415" lvl="0" indent="451485">
              <a:lnSpc>
                <a:spcPct val="100000"/>
              </a:lnSpc>
              <a:spcBef>
                <a:spcPts val="0"/>
              </a:spcBef>
              <a:spcAft>
                <a:spcPts val="220"/>
              </a:spcAft>
              <a:buNone/>
            </a:pPr>
            <a:r>
              <a:rPr lang="ru-RU" sz="6000" b="1" dirty="0" smtClean="0">
                <a:solidFill>
                  <a:srgbClr val="188E8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6000" b="1" dirty="0">
                <a:solidFill>
                  <a:srgbClr val="188E8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Спорт </a:t>
            </a:r>
            <a:endParaRPr lang="ru-RU" sz="6000" b="1" dirty="0" smtClean="0">
              <a:solidFill>
                <a:srgbClr val="188E8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lvl="0" indent="0">
              <a:lnSpc>
                <a:spcPct val="100000"/>
              </a:lnSpc>
              <a:spcBef>
                <a:spcPts val="0"/>
              </a:spcBef>
              <a:spcAft>
                <a:spcPts val="220"/>
              </a:spcAft>
              <a:buNone/>
            </a:pPr>
            <a:r>
              <a:rPr lang="ru-RU" sz="6000" b="1" dirty="0" smtClean="0">
                <a:solidFill>
                  <a:srgbClr val="188E8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6000" b="1" dirty="0">
                <a:solidFill>
                  <a:srgbClr val="188E8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основополагающая константа здорового образа жизни»</a:t>
            </a:r>
            <a:endParaRPr lang="ru-RU" sz="6000" dirty="0">
              <a:solidFill>
                <a:srgbClr val="188E8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903642" y="320039"/>
            <a:ext cx="6615953" cy="186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54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30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93638"/>
            <a:ext cx="11277600" cy="3122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работы:</a:t>
            </a:r>
            <a:r>
              <a:rPr lang="ru-RU" sz="1400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Ознакомить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 с видами спорта, выявить влияние спорта на образ жизни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</a:t>
            </a:r>
          </a:p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indent="35369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5499"/>
              </p:ext>
            </p:extLst>
          </p:nvPr>
        </p:nvGraphicFramePr>
        <p:xfrm>
          <a:off x="1054248" y="2289047"/>
          <a:ext cx="10962043" cy="4226571"/>
        </p:xfrm>
        <a:graphic>
          <a:graphicData uri="http://schemas.openxmlformats.org/drawingml/2006/table">
            <a:tbl>
              <a:tblPr firstRow="1" firstCol="1" bandRow="1"/>
              <a:tblGrid>
                <a:gridCol w="2534767">
                  <a:extLst>
                    <a:ext uri="{9D8B030D-6E8A-4147-A177-3AD203B41FA5}">
                      <a16:colId xmlns:a16="http://schemas.microsoft.com/office/drawing/2014/main" val="897972540"/>
                    </a:ext>
                  </a:extLst>
                </a:gridCol>
                <a:gridCol w="3452395">
                  <a:extLst>
                    <a:ext uri="{9D8B030D-6E8A-4147-A177-3AD203B41FA5}">
                      <a16:colId xmlns:a16="http://schemas.microsoft.com/office/drawing/2014/main" val="2668972032"/>
                    </a:ext>
                  </a:extLst>
                </a:gridCol>
                <a:gridCol w="3619418">
                  <a:extLst>
                    <a:ext uri="{9D8B030D-6E8A-4147-A177-3AD203B41FA5}">
                      <a16:colId xmlns:a16="http://schemas.microsoft.com/office/drawing/2014/main" val="2282588478"/>
                    </a:ext>
                  </a:extLst>
                </a:gridCol>
                <a:gridCol w="1355463">
                  <a:extLst>
                    <a:ext uri="{9D8B030D-6E8A-4147-A177-3AD203B41FA5}">
                      <a16:colId xmlns:a16="http://schemas.microsoft.com/office/drawing/2014/main" val="2195889801"/>
                    </a:ext>
                  </a:extLst>
                </a:gridCol>
              </a:tblGrid>
              <a:tr h="411177">
                <a:tc>
                  <a:txBody>
                    <a:bodyPr/>
                    <a:lstStyle/>
                    <a:p>
                      <a:pPr marL="6350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7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9461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350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455747"/>
                  </a:ext>
                </a:extLst>
              </a:tr>
              <a:tr h="1181345">
                <a:tc>
                  <a:txBody>
                    <a:bodyPr/>
                    <a:lstStyle/>
                    <a:p>
                      <a:pPr marL="106680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нкетирование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степени осведомлённости учащихся о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спорте</a:t>
                      </a:r>
                    </a:p>
                    <a:p>
                      <a:pPr marL="317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объединений физкультурно спортивной направленности</a:t>
                      </a: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64135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екабрь 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415" marR="64135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52076"/>
                  </a:ext>
                </a:extLst>
              </a:tr>
              <a:tr h="1363166">
                <a:tc>
                  <a:txBody>
                    <a:bodyPr/>
                    <a:lstStyle/>
                    <a:p>
                      <a:pPr marL="3175" indent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Вызвать	интерес учащихся к изучению истории спорта, видов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marL="635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indent="-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объединений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спортивной направленности</a:t>
                      </a: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27114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нварь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2022г.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32" marR="0" marT="72294" marB="3206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18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2811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300020"/>
              </p:ext>
            </p:extLst>
          </p:nvPr>
        </p:nvGraphicFramePr>
        <p:xfrm>
          <a:off x="1355464" y="1011219"/>
          <a:ext cx="10047642" cy="4797910"/>
        </p:xfrm>
        <a:graphic>
          <a:graphicData uri="http://schemas.openxmlformats.org/drawingml/2006/table">
            <a:tbl>
              <a:tblPr firstRow="1" firstCol="1" bandRow="1"/>
              <a:tblGrid>
                <a:gridCol w="2200951">
                  <a:extLst>
                    <a:ext uri="{9D8B030D-6E8A-4147-A177-3AD203B41FA5}">
                      <a16:colId xmlns:a16="http://schemas.microsoft.com/office/drawing/2014/main" val="188707184"/>
                    </a:ext>
                  </a:extLst>
                </a:gridCol>
                <a:gridCol w="3291330">
                  <a:extLst>
                    <a:ext uri="{9D8B030D-6E8A-4147-A177-3AD203B41FA5}">
                      <a16:colId xmlns:a16="http://schemas.microsoft.com/office/drawing/2014/main" val="1374459308"/>
                    </a:ext>
                  </a:extLst>
                </a:gridCol>
                <a:gridCol w="2963229">
                  <a:extLst>
                    <a:ext uri="{9D8B030D-6E8A-4147-A177-3AD203B41FA5}">
                      <a16:colId xmlns:a16="http://schemas.microsoft.com/office/drawing/2014/main" val="1505005029"/>
                    </a:ext>
                  </a:extLst>
                </a:gridCol>
                <a:gridCol w="1592132">
                  <a:extLst>
                    <a:ext uri="{9D8B030D-6E8A-4147-A177-3AD203B41FA5}">
                      <a16:colId xmlns:a16="http://schemas.microsoft.com/office/drawing/2014/main" val="2352855138"/>
                    </a:ext>
                  </a:extLst>
                </a:gridCol>
              </a:tblGrid>
              <a:tr h="2096192">
                <a:tc>
                  <a:txBody>
                    <a:bodyPr/>
                    <a:lstStyle/>
                    <a:p>
                      <a:pPr marL="8890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информации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25590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банк данных об истории спорта, видов спорта</a:t>
                      </a: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Родители, учащиеся,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75" indent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евраль 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  <a:p>
                      <a:pPr marL="6350" indent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indent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799191"/>
                  </a:ext>
                </a:extLst>
              </a:tr>
              <a:tr h="2701718">
                <a:tc>
                  <a:txBody>
                    <a:bodyPr/>
                    <a:lstStyle/>
                    <a:p>
                      <a:pPr marL="1841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квизы,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" marR="130810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квестов, соревнований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Обобщить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indent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полученные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Родители, учащиеся,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прель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8890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2022г.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0" marT="73025" marB="323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14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1908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rgbClr val="188E8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этап</a:t>
            </a:r>
            <a:endParaRPr lang="ru-RU" sz="7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3931" y="2867336"/>
            <a:ext cx="7223160" cy="36511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b="1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«Спорт </a:t>
            </a:r>
            <a:r>
              <a:rPr lang="ru-RU" sz="8000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8000" b="1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залог здоровья»</a:t>
            </a:r>
            <a:endParaRPr lang="ru-RU" sz="8000" b="1" dirty="0">
              <a:solidFill>
                <a:schemeClr val="accent4"/>
              </a:solidFill>
            </a:endParaRPr>
          </a:p>
        </p:txBody>
      </p:sp>
      <p:pic>
        <p:nvPicPr>
          <p:cNvPr id="17410" name="Picture 2" descr="http://mbouschool36tula.lbihost.ru/space/785/8e5039beae5ac492bd70b98127fd986c-1024x76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657" y="2451701"/>
            <a:ext cx="4093284" cy="35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965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285586"/>
              </p:ext>
            </p:extLst>
          </p:nvPr>
        </p:nvGraphicFramePr>
        <p:xfrm>
          <a:off x="1011220" y="2637254"/>
          <a:ext cx="10951287" cy="3991086"/>
        </p:xfrm>
        <a:graphic>
          <a:graphicData uri="http://schemas.openxmlformats.org/drawingml/2006/table">
            <a:tbl>
              <a:tblPr firstRow="1" firstCol="1" bandRow="1"/>
              <a:tblGrid>
                <a:gridCol w="4030680">
                  <a:extLst>
                    <a:ext uri="{9D8B030D-6E8A-4147-A177-3AD203B41FA5}">
                      <a16:colId xmlns:a16="http://schemas.microsoft.com/office/drawing/2014/main" val="3242080576"/>
                    </a:ext>
                  </a:extLst>
                </a:gridCol>
                <a:gridCol w="3350875">
                  <a:extLst>
                    <a:ext uri="{9D8B030D-6E8A-4147-A177-3AD203B41FA5}">
                      <a16:colId xmlns:a16="http://schemas.microsoft.com/office/drawing/2014/main" val="4263604095"/>
                    </a:ext>
                  </a:extLst>
                </a:gridCol>
                <a:gridCol w="1702335">
                  <a:extLst>
                    <a:ext uri="{9D8B030D-6E8A-4147-A177-3AD203B41FA5}">
                      <a16:colId xmlns:a16="http://schemas.microsoft.com/office/drawing/2014/main" val="1185382238"/>
                    </a:ext>
                  </a:extLst>
                </a:gridCol>
                <a:gridCol w="1867397">
                  <a:extLst>
                    <a:ext uri="{9D8B030D-6E8A-4147-A177-3AD203B41FA5}">
                      <a16:colId xmlns:a16="http://schemas.microsoft.com/office/drawing/2014/main" val="3359527208"/>
                    </a:ext>
                  </a:extLst>
                </a:gridCol>
              </a:tblGrid>
              <a:tr h="505607">
                <a:tc>
                  <a:txBody>
                    <a:bodyPr/>
                    <a:lstStyle/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7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946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35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133030"/>
                  </a:ext>
                </a:extLst>
              </a:tr>
              <a:tr h="3485479">
                <a:tc>
                  <a:txBody>
                    <a:bodyPr/>
                    <a:lstStyle/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14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бесед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«Роль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утренней 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зарядки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»,</a:t>
                      </a:r>
                    </a:p>
                    <a:p>
                      <a:pPr marL="8255" indent="8890" algn="just">
                        <a:lnSpc>
                          <a:spcPct val="102000"/>
                        </a:lnSpc>
                        <a:spcAft>
                          <a:spcPts val="225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«Правильное питание спортсмена»,</a:t>
                      </a:r>
                    </a:p>
                    <a:p>
                      <a:pPr marL="10795" indent="8890" algn="just">
                        <a:lnSpc>
                          <a:spcPct val="102000"/>
                        </a:lnSpc>
                        <a:spcAft>
                          <a:spcPts val="45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«Распорядок	дня спортсмена»</a:t>
                      </a:r>
                    </a:p>
                    <a:p>
                      <a:pPr marL="5080" indent="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Полезные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советы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ЗОЖ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indent="-635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" indent="-635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Побуждать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учащихся вести здоровый образ </a:t>
                      </a:r>
                    </a:p>
                    <a:p>
                      <a:pPr marL="825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ЖИЗНИ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indent="-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" indent="-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indent="393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065" indent="393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ентябрь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065" indent="393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5743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11220" y="-369799"/>
            <a:ext cx="1067158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87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87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</a:p>
          <a:p>
            <a:pPr marL="0" marR="0" lvl="0" indent="2587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 подростков мотивации для ведения активного здорового образа жизни, использование лучших форм альтернативного досуга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6" name="Picture 23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28575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7520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38942"/>
              </p:ext>
            </p:extLst>
          </p:nvPr>
        </p:nvGraphicFramePr>
        <p:xfrm>
          <a:off x="1045286" y="458015"/>
          <a:ext cx="10875982" cy="6013525"/>
        </p:xfrm>
        <a:graphic>
          <a:graphicData uri="http://schemas.openxmlformats.org/drawingml/2006/table">
            <a:tbl>
              <a:tblPr firstRow="1" firstCol="1" bandRow="1"/>
              <a:tblGrid>
                <a:gridCol w="3457758">
                  <a:extLst>
                    <a:ext uri="{9D8B030D-6E8A-4147-A177-3AD203B41FA5}">
                      <a16:colId xmlns:a16="http://schemas.microsoft.com/office/drawing/2014/main" val="3293903057"/>
                    </a:ext>
                  </a:extLst>
                </a:gridCol>
                <a:gridCol w="3873038">
                  <a:extLst>
                    <a:ext uri="{9D8B030D-6E8A-4147-A177-3AD203B41FA5}">
                      <a16:colId xmlns:a16="http://schemas.microsoft.com/office/drawing/2014/main" val="1557326682"/>
                    </a:ext>
                  </a:extLst>
                </a:gridCol>
                <a:gridCol w="1690630">
                  <a:extLst>
                    <a:ext uri="{9D8B030D-6E8A-4147-A177-3AD203B41FA5}">
                      <a16:colId xmlns:a16="http://schemas.microsoft.com/office/drawing/2014/main" val="1504811938"/>
                    </a:ext>
                  </a:extLst>
                </a:gridCol>
                <a:gridCol w="1854556">
                  <a:extLst>
                    <a:ext uri="{9D8B030D-6E8A-4147-A177-3AD203B41FA5}">
                      <a16:colId xmlns:a16="http://schemas.microsoft.com/office/drawing/2014/main" val="2508876951"/>
                    </a:ext>
                  </a:extLst>
                </a:gridCol>
              </a:tblGrid>
              <a:tr h="1669297">
                <a:tc>
                  <a:txBody>
                    <a:bodyPr/>
                    <a:lstStyle/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</a:t>
                      </a:r>
                    </a:p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в моей жизни»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53590" algn="r"/>
                        </a:tabLs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Обобщить	собранные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53590" algn="r"/>
                        </a:tabLs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материалы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Учащиеся, педагоги</a:t>
                      </a:r>
                    </a:p>
                  </a:txBody>
                  <a:tcPr marL="25400" marR="0" marT="73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екабрь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2022г. 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2023г.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315747"/>
                  </a:ext>
                </a:extLst>
              </a:tr>
              <a:tr h="1669297">
                <a:tc>
                  <a:txBody>
                    <a:bodyPr/>
                    <a:lstStyle/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</a:t>
                      </a:r>
                    </a:p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«Здоровье это твой друг?»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Обучить	основам здорового образа жизни 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Учащиеся, педагоги</a:t>
                      </a:r>
                    </a:p>
                  </a:txBody>
                  <a:tcPr marL="25400" marR="0" marT="73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361804"/>
                  </a:ext>
                </a:extLst>
              </a:tr>
              <a:tr h="2674931">
                <a:tc>
                  <a:txBody>
                    <a:bodyPr/>
                    <a:lstStyle/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Исследовательский проект</a:t>
                      </a:r>
                    </a:p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«Влияние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спорта на здоровье»</a:t>
                      </a:r>
                    </a:p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8990" algn="r"/>
                        </a:tabLs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Сформировать	умения </a:t>
                      </a:r>
                    </a:p>
                    <a:p>
                      <a:pPr marL="40005" indent="-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накопленные знания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Учащиеся, педагоги</a:t>
                      </a:r>
                    </a:p>
                  </a:txBody>
                  <a:tcPr marL="25400" marR="0" marT="73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Март-май</a:t>
                      </a:r>
                    </a:p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322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6008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70800"/>
              </p:ext>
            </p:extLst>
          </p:nvPr>
        </p:nvGraphicFramePr>
        <p:xfrm>
          <a:off x="1218711" y="1192306"/>
          <a:ext cx="10574768" cy="4659017"/>
        </p:xfrm>
        <a:graphic>
          <a:graphicData uri="http://schemas.openxmlformats.org/drawingml/2006/table">
            <a:tbl>
              <a:tblPr firstRow="1" firstCol="1" bandRow="1"/>
              <a:tblGrid>
                <a:gridCol w="3361994">
                  <a:extLst>
                    <a:ext uri="{9D8B030D-6E8A-4147-A177-3AD203B41FA5}">
                      <a16:colId xmlns:a16="http://schemas.microsoft.com/office/drawing/2014/main" val="3805360809"/>
                    </a:ext>
                  </a:extLst>
                </a:gridCol>
                <a:gridCol w="3189414">
                  <a:extLst>
                    <a:ext uri="{9D8B030D-6E8A-4147-A177-3AD203B41FA5}">
                      <a16:colId xmlns:a16="http://schemas.microsoft.com/office/drawing/2014/main" val="1057968153"/>
                    </a:ext>
                  </a:extLst>
                </a:gridCol>
                <a:gridCol w="2220167">
                  <a:extLst>
                    <a:ext uri="{9D8B030D-6E8A-4147-A177-3AD203B41FA5}">
                      <a16:colId xmlns:a16="http://schemas.microsoft.com/office/drawing/2014/main" val="3296315443"/>
                    </a:ext>
                  </a:extLst>
                </a:gridCol>
                <a:gridCol w="1803193">
                  <a:extLst>
                    <a:ext uri="{9D8B030D-6E8A-4147-A177-3AD203B41FA5}">
                      <a16:colId xmlns:a16="http://schemas.microsoft.com/office/drawing/2014/main" val="2311627171"/>
                    </a:ext>
                  </a:extLst>
                </a:gridCol>
              </a:tblGrid>
              <a:tr h="2498620">
                <a:tc>
                  <a:txBody>
                    <a:bodyPr/>
                    <a:lstStyle/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Исследовательский проект</a:t>
                      </a:r>
                    </a:p>
                    <a:p>
                      <a:pPr marL="190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“Я и здоровый образ жизни”.</a:t>
                      </a:r>
                      <a:endParaRPr lang="ru-RU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8990" algn="r"/>
                        </a:tabLs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</a:t>
                      </a:r>
                    </a:p>
                    <a:p>
                      <a:pPr marL="1841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8990" algn="r"/>
                        </a:tabLs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накопленные знания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Учащиеся, педагоги</a:t>
                      </a:r>
                    </a:p>
                  </a:txBody>
                  <a:tcPr marL="25400" marR="0" marT="73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Ноябрь-</a:t>
                      </a:r>
                    </a:p>
                    <a:p>
                      <a:pPr marL="1841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</a:p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  <a:endParaRPr lang="ru-RU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765268"/>
                  </a:ext>
                </a:extLst>
              </a:tr>
              <a:tr h="2044267">
                <a:tc>
                  <a:txBody>
                    <a:bodyPr/>
                    <a:lstStyle/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</a:t>
                      </a:r>
                    </a:p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итогам реализации проекта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</a:t>
                      </a:r>
                      <a:r>
                        <a:rPr lang="ru-RU" sz="32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итогами проекта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</a:p>
                    <a:p>
                      <a:pPr marL="1841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</a:txBody>
                  <a:tcPr marL="25400" marR="0" marT="730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08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9628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559" y="2258780"/>
            <a:ext cx="9789459" cy="63335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accent4"/>
                </a:solidFill>
              </a:rPr>
              <a:t>Спасибо </a:t>
            </a:r>
            <a:br>
              <a:rPr lang="ru-RU" sz="9600" dirty="0" smtClean="0">
                <a:solidFill>
                  <a:schemeClr val="accent4"/>
                </a:solidFill>
              </a:rPr>
            </a:br>
            <a:r>
              <a:rPr lang="ru-RU" sz="9600" dirty="0" smtClean="0">
                <a:solidFill>
                  <a:schemeClr val="accent4"/>
                </a:solidFill>
              </a:rPr>
              <a:t>за внимание!</a:t>
            </a:r>
            <a:endParaRPr lang="ru-RU" sz="9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695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570" y="0"/>
            <a:ext cx="9601200" cy="1485900"/>
          </a:xfrm>
        </p:spPr>
        <p:txBody>
          <a:bodyPr/>
          <a:lstStyle/>
          <a:p>
            <a:pPr algn="ctr"/>
            <a:r>
              <a:rPr lang="ru-RU" sz="6000" b="1" dirty="0">
                <a:solidFill>
                  <a:srgbClr val="188E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2984"/>
              </p:ext>
            </p:extLst>
          </p:nvPr>
        </p:nvGraphicFramePr>
        <p:xfrm>
          <a:off x="1215615" y="1194100"/>
          <a:ext cx="10639312" cy="5458250"/>
        </p:xfrm>
        <a:graphic>
          <a:graphicData uri="http://schemas.openxmlformats.org/drawingml/2006/table">
            <a:tbl>
              <a:tblPr firstRow="1" firstCol="1" bandRow="1"/>
              <a:tblGrid>
                <a:gridCol w="3126534">
                  <a:extLst>
                    <a:ext uri="{9D8B030D-6E8A-4147-A177-3AD203B41FA5}">
                      <a16:colId xmlns:a16="http://schemas.microsoft.com/office/drawing/2014/main" val="900876894"/>
                    </a:ext>
                  </a:extLst>
                </a:gridCol>
                <a:gridCol w="7512778">
                  <a:extLst>
                    <a:ext uri="{9D8B030D-6E8A-4147-A177-3AD203B41FA5}">
                      <a16:colId xmlns:a16="http://schemas.microsoft.com/office/drawing/2014/main" val="2801871923"/>
                    </a:ext>
                  </a:extLst>
                </a:gridCol>
              </a:tblGrid>
              <a:tr h="1061319">
                <a:tc>
                  <a:txBody>
                    <a:bodyPr/>
                    <a:lstStyle/>
                    <a:p>
                      <a:pPr marL="35560" indent="-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проекта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 indent="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как основополагающая константа здорового образа жизни»</a:t>
                      </a: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259878"/>
                  </a:ext>
                </a:extLst>
              </a:tr>
              <a:tr h="477024">
                <a:tc>
                  <a:txBody>
                    <a:bodyPr/>
                    <a:lstStyle/>
                    <a:p>
                      <a:pPr marL="26035" indent="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8890" algn="l">
                        <a:lnSpc>
                          <a:spcPct val="107000"/>
                        </a:lnSpc>
                        <a:spcAft>
                          <a:spcPts val="21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2021 г.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365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124900"/>
                  </a:ext>
                </a:extLst>
              </a:tr>
              <a:tr h="809135">
                <a:tc>
                  <a:txBody>
                    <a:bodyPr/>
                    <a:lstStyle/>
                    <a:p>
                      <a:pPr marL="26035" marR="38544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п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оекта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учащихся к здоровому образу жизни, пропаганда занятий спортом, рост личных достижений учащихся</a:t>
                      </a: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179831"/>
                  </a:ext>
                </a:extLst>
              </a:tr>
              <a:tr h="1748118">
                <a:tc>
                  <a:txBody>
                    <a:bodyPr/>
                    <a:lstStyle/>
                    <a:p>
                      <a:pPr marL="23495" indent="-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Краткая аннотация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1524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проекта является здоровая  альтернатива пагубным привычкам, направлена на особое внимание учащихся к ценности собственного здоровья, на вовлечение учащихся в систематические занятия спортом, успешное овладение знаниями и навыками</a:t>
                      </a:r>
                    </a:p>
                  </a:txBody>
                  <a:tcPr marL="52705" marR="5207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73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763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53056"/>
              </p:ext>
            </p:extLst>
          </p:nvPr>
        </p:nvGraphicFramePr>
        <p:xfrm>
          <a:off x="1118795" y="172122"/>
          <a:ext cx="10585528" cy="6639835"/>
        </p:xfrm>
        <a:graphic>
          <a:graphicData uri="http://schemas.openxmlformats.org/drawingml/2006/table">
            <a:tbl>
              <a:tblPr firstRow="1" firstCol="1" bandRow="1"/>
              <a:tblGrid>
                <a:gridCol w="3110728">
                  <a:extLst>
                    <a:ext uri="{9D8B030D-6E8A-4147-A177-3AD203B41FA5}">
                      <a16:colId xmlns:a16="http://schemas.microsoft.com/office/drawing/2014/main" val="2656194796"/>
                    </a:ext>
                  </a:extLst>
                </a:gridCol>
                <a:gridCol w="7474800">
                  <a:extLst>
                    <a:ext uri="{9D8B030D-6E8A-4147-A177-3AD203B41FA5}">
                      <a16:colId xmlns:a16="http://schemas.microsoft.com/office/drawing/2014/main" val="460965997"/>
                    </a:ext>
                  </a:extLst>
                </a:gridCol>
              </a:tblGrid>
              <a:tr h="356438">
                <a:tc>
                  <a:txBody>
                    <a:bodyPr/>
                    <a:lstStyle/>
                    <a:p>
                      <a:pPr marL="13970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</a:p>
                  </a:txBody>
                  <a:tcPr marL="35428" marR="35001" marT="149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Чепенко Людмила Алексеевна, методист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28" marR="35001" marT="149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599246"/>
                  </a:ext>
                </a:extLst>
              </a:tr>
              <a:tr h="1038090">
                <a:tc>
                  <a:txBody>
                    <a:bodyPr/>
                    <a:lstStyle/>
                    <a:p>
                      <a:pPr marL="13970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28" marR="35001" marT="149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indent="8890" algn="just">
                        <a:lnSpc>
                          <a:spcPct val="107000"/>
                        </a:lnSpc>
                        <a:spcAft>
                          <a:spcPts val="4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Грушко Н.С. ,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Ибишов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О.А.,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Подметалин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СА. , Рахманов В.А., Фролов А.С., педагоги дополнительного образования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— спортивной направленности</a:t>
                      </a:r>
                    </a:p>
                  </a:txBody>
                  <a:tcPr marL="35428" marR="35001" marT="149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783144"/>
                  </a:ext>
                </a:extLst>
              </a:tr>
              <a:tr h="5140743">
                <a:tc>
                  <a:txBody>
                    <a:bodyPr/>
                    <a:lstStyle/>
                    <a:p>
                      <a:pPr marL="5080" indent="3175" algn="l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методики, технологии,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инструментарий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28" marR="35001" marT="149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новых форм организации образовательного процесса через нестандартные занятия (сюжетно ролевые занятия, занятия — путешествия,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использование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подхода в обучении с применением современных образовательных технологий (ИКТ, проектная, исследовательская деятельность и др.), использование </a:t>
                      </a:r>
                      <a:r>
                        <a:rPr lang="ru-RU" sz="2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здоровьесберегающих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технологий,</a:t>
                      </a:r>
                    </a:p>
                    <a:p>
                      <a:pPr marL="55245" marR="68580" indent="8890" algn="just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ориентация на развитие учащихся путем создания комплекса взаимосвязанных педагогических и психологических условий в целях развития индивидуальных учебно-творческих способностей учащихся,</a:t>
                      </a:r>
                    </a:p>
                    <a:p>
                      <a:pPr marL="15240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личностно-ориентированные технологии, при которых в центре всей образовательной системы ставится личность ребёнка, обеспечиваются комфортные, бесконфликтные и безопасные условия ее развития, реализация ее природных потенциалов.</a:t>
                      </a:r>
                    </a:p>
                  </a:txBody>
                  <a:tcPr marL="35428" marR="35001" marT="149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45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7495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52453"/>
              </p:ext>
            </p:extLst>
          </p:nvPr>
        </p:nvGraphicFramePr>
        <p:xfrm>
          <a:off x="1065006" y="474322"/>
          <a:ext cx="10650071" cy="6002767"/>
        </p:xfrm>
        <a:graphic>
          <a:graphicData uri="http://schemas.openxmlformats.org/drawingml/2006/table">
            <a:tbl>
              <a:tblPr firstRow="1" firstCol="1" bandRow="1"/>
              <a:tblGrid>
                <a:gridCol w="3129696">
                  <a:extLst>
                    <a:ext uri="{9D8B030D-6E8A-4147-A177-3AD203B41FA5}">
                      <a16:colId xmlns:a16="http://schemas.microsoft.com/office/drawing/2014/main" val="2928637502"/>
                    </a:ext>
                  </a:extLst>
                </a:gridCol>
                <a:gridCol w="7520375">
                  <a:extLst>
                    <a:ext uri="{9D8B030D-6E8A-4147-A177-3AD203B41FA5}">
                      <a16:colId xmlns:a16="http://schemas.microsoft.com/office/drawing/2014/main" val="4278708879"/>
                    </a:ext>
                  </a:extLst>
                </a:gridCol>
              </a:tblGrid>
              <a:tr h="1509659">
                <a:tc>
                  <a:txBody>
                    <a:bodyPr/>
                    <a:lstStyle/>
                    <a:p>
                      <a:pPr marL="6350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Гипотеза</a:t>
                      </a:r>
                      <a:endParaRPr lang="ru-RU" sz="2000" b="1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52" marR="50141" marT="21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340" marR="69850" indent="457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«Если я расскажу своим друзьям о пользе спорта, какое влияние оказывает спорт на здоровье, учёбу, то может быть многие ребята начнут действительно заниматься спортом»</a:t>
                      </a:r>
                    </a:p>
                  </a:txBody>
                  <a:tcPr marL="50752" marR="50141" marT="214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351710"/>
                  </a:ext>
                </a:extLst>
              </a:tr>
              <a:tr h="3351895">
                <a:tc>
                  <a:txBody>
                    <a:bodyPr/>
                    <a:lstStyle/>
                    <a:p>
                      <a:pPr marL="1206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r>
                        <a:rPr lang="en-US" sz="20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</a:t>
                      </a:r>
                      <a:endParaRPr lang="ru-RU" sz="2000" b="1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52" marR="50141" marT="21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67310" indent="3175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</a:t>
                      </a:r>
                      <a:r>
                        <a:rPr lang="ru-RU" sz="20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здоровье учащихся находится на достаточно низком уровне. Дефицит двигательной активности нарушает защитные функции организма учащихся, серьезно ухудшает здоровье. Это приводит к тому, что у большинства детей снижается сопротивляемость к различным заболеваниям, а также создает проблемы интеллектуальной и физической работоспособности, ведет к психическим перегрузкам учащихся.</a:t>
                      </a:r>
                    </a:p>
                    <a:p>
                      <a:pPr marL="46990" marR="6731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52" marR="50141" marT="21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375715"/>
                  </a:ext>
                </a:extLst>
              </a:tr>
              <a:tr h="1141213">
                <a:tc>
                  <a:txBody>
                    <a:bodyPr/>
                    <a:lstStyle/>
                    <a:p>
                      <a:pPr marL="8890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</a:t>
                      </a:r>
                      <a:endParaRPr lang="ru-RU" sz="2000" b="1" baseline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52" marR="50141" marT="21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340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Ознакомить учащихся с видами спорта и выявить влияние спорта на образ жизни человека, сформировать потребность к ведению здорового образа жизни.</a:t>
                      </a:r>
                    </a:p>
                  </a:txBody>
                  <a:tcPr marL="50752" marR="50141" marT="21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9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2955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796572"/>
              </p:ext>
            </p:extLst>
          </p:nvPr>
        </p:nvGraphicFramePr>
        <p:xfrm>
          <a:off x="989703" y="215153"/>
          <a:ext cx="10745098" cy="6465047"/>
        </p:xfrm>
        <a:graphic>
          <a:graphicData uri="http://schemas.openxmlformats.org/drawingml/2006/table">
            <a:tbl>
              <a:tblPr firstRow="1" firstCol="1" bandRow="1"/>
              <a:tblGrid>
                <a:gridCol w="3157621">
                  <a:extLst>
                    <a:ext uri="{9D8B030D-6E8A-4147-A177-3AD203B41FA5}">
                      <a16:colId xmlns:a16="http://schemas.microsoft.com/office/drawing/2014/main" val="1561355347"/>
                    </a:ext>
                  </a:extLst>
                </a:gridCol>
                <a:gridCol w="7587477">
                  <a:extLst>
                    <a:ext uri="{9D8B030D-6E8A-4147-A177-3AD203B41FA5}">
                      <a16:colId xmlns:a16="http://schemas.microsoft.com/office/drawing/2014/main" val="2561768177"/>
                    </a:ext>
                  </a:extLst>
                </a:gridCol>
              </a:tblGrid>
              <a:tr h="3673151">
                <a:tc>
                  <a:txBody>
                    <a:bodyPr/>
                    <a:lstStyle/>
                    <a:p>
                      <a:pPr marL="8890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85" marR="38516" marT="1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67310" indent="635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Обучающие: обучить подростков основам здорового образа жизни; сформировать у них необходимые знания, умения и навыки в области физической культуры и спорта; научить использовать полученные знания в повседневной жизни.</a:t>
                      </a:r>
                    </a:p>
                    <a:p>
                      <a:pPr marL="50165" marR="67310" indent="635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Развивающие: развивать познавательное отношение здоровым основам жизни, индивидуальные и творческие способности учащихся; содействовать физическому развитию подростков, его росту</a:t>
                      </a:r>
                    </a:p>
                    <a:p>
                      <a:pPr marL="50165" marR="7302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Воспитательные: воспитать у детей бережное отношение к своему здоровью; формировать потребность к систематическим занятиям спортом. </a:t>
                      </a:r>
                    </a:p>
                  </a:txBody>
                  <a:tcPr marL="38985" marR="38516" marT="1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882611"/>
                  </a:ext>
                </a:extLst>
              </a:tr>
              <a:tr h="1242406">
                <a:tc>
                  <a:txBody>
                    <a:bodyPr/>
                    <a:lstStyle/>
                    <a:p>
                      <a:pPr marL="6350" indent="-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проекта</a:t>
                      </a:r>
                      <a:endParaRPr lang="ru-RU" sz="2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85" marR="38516" marT="1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7620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Непрерывность и преемственность, принцип активного обучения, последовательность и систематичность, прочность, учет возрастных и индивидуальных особенностей</a:t>
                      </a:r>
                    </a:p>
                  </a:txBody>
                  <a:tcPr marL="38985" marR="38516" marT="1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686999"/>
                  </a:ext>
                </a:extLst>
              </a:tr>
              <a:tr h="1549490">
                <a:tc>
                  <a:txBody>
                    <a:bodyPr/>
                    <a:lstStyle/>
                    <a:p>
                      <a:pPr marL="825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реализации</a:t>
                      </a:r>
                    </a:p>
                  </a:txBody>
                  <a:tcPr marL="38985" marR="38516" marT="1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30480" indent="2559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акций, спортивных мероприятий, конкурсов творческих работ, включение в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проектную деятельность, освещение деятельности в сообществах, на сайте учреждения, на страницах электронной газеты «ДОП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nik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</a:txBody>
                  <a:tcPr marL="38985" marR="38516" marT="1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85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025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29744"/>
              </p:ext>
            </p:extLst>
          </p:nvPr>
        </p:nvGraphicFramePr>
        <p:xfrm>
          <a:off x="774551" y="150607"/>
          <a:ext cx="11252498" cy="6529592"/>
        </p:xfrm>
        <a:graphic>
          <a:graphicData uri="http://schemas.openxmlformats.org/drawingml/2006/table">
            <a:tbl>
              <a:tblPr firstRow="1" firstCol="1" bandRow="1"/>
              <a:tblGrid>
                <a:gridCol w="3306728">
                  <a:extLst>
                    <a:ext uri="{9D8B030D-6E8A-4147-A177-3AD203B41FA5}">
                      <a16:colId xmlns:a16="http://schemas.microsoft.com/office/drawing/2014/main" val="1985028407"/>
                    </a:ext>
                  </a:extLst>
                </a:gridCol>
                <a:gridCol w="7945770">
                  <a:extLst>
                    <a:ext uri="{9D8B030D-6E8A-4147-A177-3AD203B41FA5}">
                      <a16:colId xmlns:a16="http://schemas.microsoft.com/office/drawing/2014/main" val="3638608913"/>
                    </a:ext>
                  </a:extLst>
                </a:gridCol>
              </a:tblGrid>
              <a:tr h="2314130">
                <a:tc>
                  <a:txBody>
                    <a:bodyPr/>
                    <a:lstStyle/>
                    <a:p>
                      <a:pPr marL="8255" indent="88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успешности реализации проекта</a:t>
                      </a:r>
                    </a:p>
                  </a:txBody>
                  <a:tcPr marL="47973" marR="47395" marT="202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30480" indent="2559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Положительная качественная динамика мониторинга исследований повышения уровня активности учащихся интересующихся здоровым образом жизни, повышение количества участников в спортивных мероприятиях, положительные отзывы детей о проведённых мероприятий в рамках проекта.</a:t>
                      </a:r>
                    </a:p>
                  </a:txBody>
                  <a:tcPr marL="47973" marR="47395" marT="202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522957"/>
                  </a:ext>
                </a:extLst>
              </a:tr>
              <a:tr h="2666120">
                <a:tc>
                  <a:txBody>
                    <a:bodyPr/>
                    <a:lstStyle/>
                    <a:p>
                      <a:pPr marL="317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Предполагаемые результаты реализации проекта.</a:t>
                      </a:r>
                    </a:p>
                  </a:txBody>
                  <a:tcPr marL="47973" marR="47395" marT="202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marR="3175" indent="149225" algn="just">
                        <a:lnSpc>
                          <a:spcPct val="103000"/>
                        </a:lnSpc>
                        <a:spcAft>
                          <a:spcPts val="1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этап — «Спорт в нашей жизни». Учащиеся получат знания об истории спорта, видах спорта, о влияние спорта на образ жизни человека.</a:t>
                      </a:r>
                    </a:p>
                    <a:p>
                      <a:pPr marL="3175" indent="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этап «Спорт - залог здоровья». Учащиеся в ходе исследований получат багаж знаний, который, поможет им выбрать здоровый образ жизни, выбрать для себя вид  спорта.</a:t>
                      </a:r>
                    </a:p>
                  </a:txBody>
                  <a:tcPr marL="47973" marR="47395" marT="202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460988"/>
                  </a:ext>
                </a:extLst>
              </a:tr>
              <a:tr h="1549342">
                <a:tc>
                  <a:txBody>
                    <a:bodyPr/>
                    <a:lstStyle/>
                    <a:p>
                      <a:pPr marL="317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Ограничения, особые условия и требования при реализации </a:t>
                      </a:r>
                    </a:p>
                    <a:p>
                      <a:pPr marL="3175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проекта.</a:t>
                      </a:r>
                    </a:p>
                  </a:txBody>
                  <a:tcPr marL="47973" marR="47395" marT="202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indent="2406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Ограничений и противопоказаний при реализации проекта нет.</a:t>
                      </a:r>
                    </a:p>
                    <a:p>
                      <a:pPr marL="12065" indent="2406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обладает доступностью реализации для любого общеобразовательного учреждения.</a:t>
                      </a:r>
                    </a:p>
                  </a:txBody>
                  <a:tcPr marL="47973" marR="47395" marT="202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55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22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36343"/>
              </p:ext>
            </p:extLst>
          </p:nvPr>
        </p:nvGraphicFramePr>
        <p:xfrm>
          <a:off x="871369" y="476624"/>
          <a:ext cx="11101892" cy="5948978"/>
        </p:xfrm>
        <a:graphic>
          <a:graphicData uri="http://schemas.openxmlformats.org/drawingml/2006/table">
            <a:tbl>
              <a:tblPr firstRow="1" firstCol="1" bandRow="1"/>
              <a:tblGrid>
                <a:gridCol w="2028230">
                  <a:extLst>
                    <a:ext uri="{9D8B030D-6E8A-4147-A177-3AD203B41FA5}">
                      <a16:colId xmlns:a16="http://schemas.microsoft.com/office/drawing/2014/main" val="2187757598"/>
                    </a:ext>
                  </a:extLst>
                </a:gridCol>
                <a:gridCol w="9073662">
                  <a:extLst>
                    <a:ext uri="{9D8B030D-6E8A-4147-A177-3AD203B41FA5}">
                      <a16:colId xmlns:a16="http://schemas.microsoft.com/office/drawing/2014/main" val="20503244"/>
                    </a:ext>
                  </a:extLst>
                </a:gridCol>
              </a:tblGrid>
              <a:tr h="5948978">
                <a:tc>
                  <a:txBody>
                    <a:bodyPr/>
                    <a:lstStyle/>
                    <a:p>
                      <a:pPr marL="18415" marR="12827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11011" marR="10878" marT="4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113030" indent="88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сайтов:</a:t>
                      </a:r>
                    </a:p>
                    <a:p>
                      <a:pPr marL="18415" marR="113030" indent="88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Живи — https://www.jv.ru/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ЗОЖ</a:t>
                      </a: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u="sng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Salatshop</a:t>
                      </a:r>
                      <a:r>
                        <a:rPr lang="ru-RU" sz="24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— http://salatshop.ru/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Блог с красивыми фотографиями и полезными текстами о здоровом питании и образе жизни. </a:t>
                      </a:r>
                      <a:r>
                        <a:rPr lang="ru-RU" sz="24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Здоровая </a:t>
                      </a:r>
                      <a:r>
                        <a:rPr lang="ru-RU" sz="2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 — </a:t>
                      </a:r>
                      <a:endParaRPr lang="ru-RU" sz="2400" b="1" u="sng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u="sng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</a:t>
                      </a:r>
                      <a:r>
                        <a:rPr lang="ru-RU" sz="2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://www.takzdorovo.ru/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415" marR="113030" indent="88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u="sng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MyFitnessPal</a:t>
                      </a:r>
                      <a:r>
                        <a:rPr lang="en-US" sz="24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— https://www.myfitnesspal.com/ 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всех, кто решил следить за питанием и фигурой. </a:t>
                      </a:r>
                      <a:r>
                        <a:rPr lang="ru-RU" sz="2400" b="1" u="sng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Витапортал</a:t>
                      </a:r>
                      <a:r>
                        <a:rPr lang="ru-RU" sz="24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— http://vitaportal.ru/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" marR="113030"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Здесь есть все: статьи о здоровом образе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жизни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011" marR="10878" marT="46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94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1527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452744"/>
            <a:ext cx="9601200" cy="2700168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</a:t>
            </a:r>
            <a:endParaRPr lang="ru-RU" sz="96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5066852"/>
            <a:ext cx="9601200" cy="8005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6125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rgbClr val="188E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</a:t>
            </a:r>
            <a:endParaRPr lang="ru-RU" sz="7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48139" y="3366656"/>
            <a:ext cx="5992988" cy="228600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6600" b="1" dirty="0" smtClean="0">
                <a:solidFill>
                  <a:srgbClr val="188E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«Спорт </a:t>
            </a:r>
            <a:r>
              <a:rPr lang="ru-RU" sz="6600" b="1" dirty="0">
                <a:solidFill>
                  <a:srgbClr val="188E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жизни»</a:t>
            </a:r>
          </a:p>
          <a:p>
            <a:endParaRPr lang="ru-RU" dirty="0"/>
          </a:p>
        </p:txBody>
      </p:sp>
      <p:pic>
        <p:nvPicPr>
          <p:cNvPr id="7" name="Picture 8" descr="https://goprosport.ru/wp-content/uploads/2018/09/Moskve-1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3044414"/>
            <a:ext cx="4130935" cy="31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251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319</TotalTime>
  <Words>898</Words>
  <Application>Microsoft Office PowerPoint</Application>
  <PresentationFormat>Широкоэкранный</PresentationFormat>
  <Paragraphs>152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Franklin Gothic Book</vt:lpstr>
      <vt:lpstr>Times New Roman</vt:lpstr>
      <vt:lpstr>Crop</vt:lpstr>
      <vt:lpstr>Презентация PowerPoint</vt:lpstr>
      <vt:lpstr>Паспорт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работы</vt:lpstr>
      <vt:lpstr>Первый этап</vt:lpstr>
      <vt:lpstr>Презентация PowerPoint</vt:lpstr>
      <vt:lpstr>Презентация PowerPoint</vt:lpstr>
      <vt:lpstr>Второй этап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CDO_PC1</dc:creator>
  <cp:lastModifiedBy>CDO_PC1</cp:lastModifiedBy>
  <cp:revision>42</cp:revision>
  <dcterms:created xsi:type="dcterms:W3CDTF">2021-12-02T07:13:09Z</dcterms:created>
  <dcterms:modified xsi:type="dcterms:W3CDTF">2021-12-16T06:09:44Z</dcterms:modified>
</cp:coreProperties>
</file>