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4" r:id="rId2"/>
    <p:sldId id="263" r:id="rId3"/>
    <p:sldId id="265" r:id="rId4"/>
    <p:sldId id="267" r:id="rId5"/>
    <p:sldId id="268" r:id="rId6"/>
    <p:sldId id="269" r:id="rId7"/>
    <p:sldId id="270" r:id="rId8"/>
    <p:sldId id="271" r:id="rId9"/>
    <p:sldId id="273" r:id="rId10"/>
    <p:sldId id="274" r:id="rId11"/>
    <p:sldId id="275" r:id="rId12"/>
    <p:sldId id="277" r:id="rId13"/>
    <p:sldId id="278" r:id="rId14"/>
    <p:sldId id="279" r:id="rId15"/>
    <p:sldId id="280" r:id="rId16"/>
    <p:sldId id="28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12/16/2021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12/16/2021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9970" y="623944"/>
            <a:ext cx="3486703" cy="2581820"/>
          </a:xfrm>
          <a:prstGeom prst="rect">
            <a:avLst/>
          </a:prstGeom>
        </p:spPr>
      </p:pic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086521" y="2581820"/>
            <a:ext cx="10940527" cy="4276180"/>
          </a:xfrm>
        </p:spPr>
        <p:txBody>
          <a:bodyPr>
            <a:noAutofit/>
          </a:bodyPr>
          <a:lstStyle/>
          <a:p>
            <a:pPr marL="18415" lvl="0" indent="451485">
              <a:lnSpc>
                <a:spcPct val="100000"/>
              </a:lnSpc>
              <a:spcBef>
                <a:spcPts val="0"/>
              </a:spcBef>
              <a:spcAft>
                <a:spcPts val="220"/>
              </a:spcAft>
              <a:buNone/>
            </a:pPr>
            <a:r>
              <a:rPr lang="ru-RU" sz="6000" b="1" dirty="0" smtClean="0">
                <a:solidFill>
                  <a:srgbClr val="188E8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</a:t>
            </a:r>
            <a:r>
              <a:rPr lang="ru-RU" sz="6000" b="1" dirty="0">
                <a:solidFill>
                  <a:srgbClr val="188E8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Спорт </a:t>
            </a:r>
            <a:endParaRPr lang="ru-RU" sz="6000" b="1" dirty="0" smtClean="0">
              <a:solidFill>
                <a:srgbClr val="188E8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415" lvl="0" indent="0">
              <a:lnSpc>
                <a:spcPct val="100000"/>
              </a:lnSpc>
              <a:spcBef>
                <a:spcPts val="0"/>
              </a:spcBef>
              <a:spcAft>
                <a:spcPts val="220"/>
              </a:spcAft>
              <a:buNone/>
            </a:pPr>
            <a:r>
              <a:rPr lang="ru-RU" sz="6000" b="1" dirty="0" smtClean="0">
                <a:solidFill>
                  <a:srgbClr val="188E8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как </a:t>
            </a:r>
            <a:r>
              <a:rPr lang="ru-RU" sz="6000" b="1" dirty="0">
                <a:solidFill>
                  <a:srgbClr val="188E8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основополагающая константа здорового образа жизни»</a:t>
            </a:r>
            <a:endParaRPr lang="ru-RU" sz="6000" dirty="0">
              <a:solidFill>
                <a:srgbClr val="188E8D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half" idx="1"/>
          </p:nvPr>
        </p:nvSpPr>
        <p:spPr>
          <a:xfrm>
            <a:off x="903642" y="320039"/>
            <a:ext cx="6615953" cy="1863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Исследовательский</a:t>
            </a:r>
          </a:p>
          <a:p>
            <a:pPr marL="0" indent="0" algn="ctr">
              <a:buNone/>
            </a:pPr>
            <a:r>
              <a:rPr lang="ru-RU" sz="5400" b="1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</a:t>
            </a:r>
            <a:endParaRPr lang="ru-RU" sz="5400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8307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193638"/>
            <a:ext cx="11277600" cy="3122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" indent="353695" algn="just">
              <a:lnSpc>
                <a:spcPct val="107000"/>
              </a:lnSpc>
              <a:spcAft>
                <a:spcPts val="0"/>
              </a:spcAft>
            </a:pPr>
            <a:r>
              <a:rPr lang="ru-RU" sz="3600" b="1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</a:t>
            </a:r>
            <a:r>
              <a:rPr lang="ru-RU" sz="1400" b="1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работы:</a:t>
            </a:r>
            <a:r>
              <a:rPr lang="ru-RU" sz="1400" b="1" dirty="0" smtClean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18415" indent="353695" algn="just">
              <a:lnSpc>
                <a:spcPct val="107000"/>
              </a:lnSpc>
              <a:spcAft>
                <a:spcPts val="0"/>
              </a:spcAft>
            </a:pP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Ознакомить 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учащихся с видами спорта, выявить влияние спорта на образ жизни 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человека</a:t>
            </a:r>
          </a:p>
          <a:p>
            <a:pPr marL="18415" indent="353695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415" indent="353695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415" indent="353695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415" indent="353695" algn="just">
              <a:lnSpc>
                <a:spcPct val="107000"/>
              </a:lnSpc>
              <a:spcAft>
                <a:spcPts val="0"/>
              </a:spcAft>
            </a:pPr>
            <a:endParaRPr lang="ru-RU" sz="1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415" indent="353695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8415" indent="353695" algn="just">
              <a:lnSpc>
                <a:spcPct val="107000"/>
              </a:lnSpc>
              <a:spcAft>
                <a:spcPts val="0"/>
              </a:spcAft>
            </a:pPr>
            <a:endParaRPr lang="ru-RU" sz="1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775499"/>
              </p:ext>
            </p:extLst>
          </p:nvPr>
        </p:nvGraphicFramePr>
        <p:xfrm>
          <a:off x="1054248" y="2289047"/>
          <a:ext cx="10962043" cy="4226571"/>
        </p:xfrm>
        <a:graphic>
          <a:graphicData uri="http://schemas.openxmlformats.org/drawingml/2006/table">
            <a:tbl>
              <a:tblPr firstRow="1" firstCol="1" bandRow="1"/>
              <a:tblGrid>
                <a:gridCol w="2534767">
                  <a:extLst>
                    <a:ext uri="{9D8B030D-6E8A-4147-A177-3AD203B41FA5}">
                      <a16:colId xmlns:a16="http://schemas.microsoft.com/office/drawing/2014/main" val="897972540"/>
                    </a:ext>
                  </a:extLst>
                </a:gridCol>
                <a:gridCol w="3452395">
                  <a:extLst>
                    <a:ext uri="{9D8B030D-6E8A-4147-A177-3AD203B41FA5}">
                      <a16:colId xmlns:a16="http://schemas.microsoft.com/office/drawing/2014/main" val="2668972032"/>
                    </a:ext>
                  </a:extLst>
                </a:gridCol>
                <a:gridCol w="3619418">
                  <a:extLst>
                    <a:ext uri="{9D8B030D-6E8A-4147-A177-3AD203B41FA5}">
                      <a16:colId xmlns:a16="http://schemas.microsoft.com/office/drawing/2014/main" val="2282588478"/>
                    </a:ext>
                  </a:extLst>
                </a:gridCol>
                <a:gridCol w="1355463">
                  <a:extLst>
                    <a:ext uri="{9D8B030D-6E8A-4147-A177-3AD203B41FA5}">
                      <a16:colId xmlns:a16="http://schemas.microsoft.com/office/drawing/2014/main" val="2195889801"/>
                    </a:ext>
                  </a:extLst>
                </a:gridCol>
              </a:tblGrid>
              <a:tr h="411177">
                <a:tc>
                  <a:txBody>
                    <a:bodyPr/>
                    <a:lstStyle/>
                    <a:p>
                      <a:pPr marL="6350" indent="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32" marR="0" marT="72294" marB="320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0375" indent="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цели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32" marR="0" marT="72294" marB="320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marR="94615" indent="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32" marR="0" marT="72294" marB="320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3505" indent="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32" marR="0" marT="72294" marB="32061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455747"/>
                  </a:ext>
                </a:extLst>
              </a:tr>
              <a:tr h="1181345">
                <a:tc>
                  <a:txBody>
                    <a:bodyPr/>
                    <a:lstStyle/>
                    <a:p>
                      <a:pPr marL="106680" indent="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нкетирование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32" marR="0" marT="72294" marB="320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indent="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Выявить степени осведомлённости учащихся о 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спорте</a:t>
                      </a:r>
                    </a:p>
                    <a:p>
                      <a:pPr marL="3175" indent="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32" marR="0" marT="72294" marB="320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indent="88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 объединений физкультурно спортивной направленности</a:t>
                      </a:r>
                    </a:p>
                  </a:txBody>
                  <a:tcPr marL="27032" marR="0" marT="72294" marB="320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marR="64135" indent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екабрь 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415" marR="64135" indent="635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2021 г.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32" marR="0" marT="72294" marB="320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852076"/>
                  </a:ext>
                </a:extLst>
              </a:tr>
              <a:tr h="1363166">
                <a:tc>
                  <a:txBody>
                    <a:bodyPr/>
                    <a:lstStyle/>
                    <a:p>
                      <a:pPr marL="3175" indent="31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плана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работы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32" marR="0" marT="72294" marB="320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indent="-31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Вызвать	интерес учащихся к изучению истории спорта, видов 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спорта</a:t>
                      </a:r>
                    </a:p>
                    <a:p>
                      <a:pPr marL="6350" indent="-31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32" marR="0" marT="72294" marB="320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indent="-889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 объединений </a:t>
                      </a:r>
                      <a:r>
                        <a:rPr lang="ru-RU" sz="2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физкультурно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спортивной направленности</a:t>
                      </a:r>
                    </a:p>
                  </a:txBody>
                  <a:tcPr marL="27032" marR="0" marT="72294" marB="320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marR="271145" indent="-317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нварь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2022г.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032" marR="0" marT="72294" marB="3206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185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32811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300020"/>
              </p:ext>
            </p:extLst>
          </p:nvPr>
        </p:nvGraphicFramePr>
        <p:xfrm>
          <a:off x="1355464" y="1011219"/>
          <a:ext cx="10047642" cy="4797910"/>
        </p:xfrm>
        <a:graphic>
          <a:graphicData uri="http://schemas.openxmlformats.org/drawingml/2006/table">
            <a:tbl>
              <a:tblPr firstRow="1" firstCol="1" bandRow="1"/>
              <a:tblGrid>
                <a:gridCol w="2200951">
                  <a:extLst>
                    <a:ext uri="{9D8B030D-6E8A-4147-A177-3AD203B41FA5}">
                      <a16:colId xmlns:a16="http://schemas.microsoft.com/office/drawing/2014/main" val="188707184"/>
                    </a:ext>
                  </a:extLst>
                </a:gridCol>
                <a:gridCol w="3291330">
                  <a:extLst>
                    <a:ext uri="{9D8B030D-6E8A-4147-A177-3AD203B41FA5}">
                      <a16:colId xmlns:a16="http://schemas.microsoft.com/office/drawing/2014/main" val="1374459308"/>
                    </a:ext>
                  </a:extLst>
                </a:gridCol>
                <a:gridCol w="2963229">
                  <a:extLst>
                    <a:ext uri="{9D8B030D-6E8A-4147-A177-3AD203B41FA5}">
                      <a16:colId xmlns:a16="http://schemas.microsoft.com/office/drawing/2014/main" val="1505005029"/>
                    </a:ext>
                  </a:extLst>
                </a:gridCol>
                <a:gridCol w="1592132">
                  <a:extLst>
                    <a:ext uri="{9D8B030D-6E8A-4147-A177-3AD203B41FA5}">
                      <a16:colId xmlns:a16="http://schemas.microsoft.com/office/drawing/2014/main" val="2352855138"/>
                    </a:ext>
                  </a:extLst>
                </a:gridCol>
              </a:tblGrid>
              <a:tr h="2096192">
                <a:tc>
                  <a:txBody>
                    <a:bodyPr/>
                    <a:lstStyle/>
                    <a:p>
                      <a:pPr marL="8890" indent="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Сбор информации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0" marT="73025" marB="323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marR="255905" indent="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Создать банк данных об истории спорта, видов спорта</a:t>
                      </a:r>
                    </a:p>
                  </a:txBody>
                  <a:tcPr marL="27305" marR="0" marT="73025" marB="323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175" indent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Родители, учащиеся,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175" indent="63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педагоги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0" marT="73025" marB="323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indent="31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евраль </a:t>
                      </a: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</a:p>
                    <a:p>
                      <a:pPr marL="6350" indent="31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31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2022г.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0" marT="73025" marB="323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8799191"/>
                  </a:ext>
                </a:extLst>
              </a:tr>
              <a:tr h="2701718">
                <a:tc>
                  <a:txBody>
                    <a:bodyPr/>
                    <a:lstStyle/>
                    <a:p>
                      <a:pPr marL="18415" indent="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квизы,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890" marR="130810" indent="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квестов, соревнований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0" marT="73025" marB="323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indent="31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Обобщить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31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полученные</a:t>
                      </a:r>
                      <a:r>
                        <a:rPr lang="en-US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знания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0" marT="73025" marB="323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350" indent="-31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Родители, учащиеся,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indent="-317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педагоги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0" marT="73025" marB="323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890" indent="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прель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  <a:p>
                      <a:pPr marL="8890" indent="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2022г.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7305" marR="0" marT="73025" marB="323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14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21908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b="1" dirty="0">
                <a:solidFill>
                  <a:srgbClr val="188E8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Второй этап</a:t>
            </a:r>
            <a:endParaRPr lang="ru-RU" sz="72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3931" y="2867336"/>
            <a:ext cx="7223160" cy="36511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8000" b="1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«Спорт </a:t>
            </a:r>
            <a:r>
              <a:rPr lang="ru-RU" sz="8000" b="1" dirty="0" smtClean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ru-RU" sz="8000" b="1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залог здоровья»</a:t>
            </a:r>
            <a:endParaRPr lang="ru-RU" sz="8000" b="1" dirty="0">
              <a:solidFill>
                <a:schemeClr val="accent4"/>
              </a:solidFill>
            </a:endParaRPr>
          </a:p>
        </p:txBody>
      </p:sp>
      <p:pic>
        <p:nvPicPr>
          <p:cNvPr id="17410" name="Picture 2" descr="http://mbouschool36tula.lbihost.ru/space/785/8e5039beae5ac492bd70b98127fd986c-1024x768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2657" y="2451701"/>
            <a:ext cx="4093284" cy="3526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19654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3285586"/>
              </p:ext>
            </p:extLst>
          </p:nvPr>
        </p:nvGraphicFramePr>
        <p:xfrm>
          <a:off x="1011220" y="2637254"/>
          <a:ext cx="10951287" cy="3991086"/>
        </p:xfrm>
        <a:graphic>
          <a:graphicData uri="http://schemas.openxmlformats.org/drawingml/2006/table">
            <a:tbl>
              <a:tblPr firstRow="1" firstCol="1" bandRow="1"/>
              <a:tblGrid>
                <a:gridCol w="4030680">
                  <a:extLst>
                    <a:ext uri="{9D8B030D-6E8A-4147-A177-3AD203B41FA5}">
                      <a16:colId xmlns:a16="http://schemas.microsoft.com/office/drawing/2014/main" val="3242080576"/>
                    </a:ext>
                  </a:extLst>
                </a:gridCol>
                <a:gridCol w="3350875">
                  <a:extLst>
                    <a:ext uri="{9D8B030D-6E8A-4147-A177-3AD203B41FA5}">
                      <a16:colId xmlns:a16="http://schemas.microsoft.com/office/drawing/2014/main" val="4263604095"/>
                    </a:ext>
                  </a:extLst>
                </a:gridCol>
                <a:gridCol w="1702335">
                  <a:extLst>
                    <a:ext uri="{9D8B030D-6E8A-4147-A177-3AD203B41FA5}">
                      <a16:colId xmlns:a16="http://schemas.microsoft.com/office/drawing/2014/main" val="1185382238"/>
                    </a:ext>
                  </a:extLst>
                </a:gridCol>
                <a:gridCol w="1867397">
                  <a:extLst>
                    <a:ext uri="{9D8B030D-6E8A-4147-A177-3AD203B41FA5}">
                      <a16:colId xmlns:a16="http://schemas.microsoft.com/office/drawing/2014/main" val="3359527208"/>
                    </a:ext>
                  </a:extLst>
                </a:gridCol>
              </a:tblGrid>
              <a:tr h="505607">
                <a:tc>
                  <a:txBody>
                    <a:bodyPr/>
                    <a:lstStyle/>
                    <a:p>
                      <a:pPr marL="1841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20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0" marT="730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037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цели</a:t>
                      </a:r>
                      <a:endParaRPr lang="ru-RU" sz="20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marR="9461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</a:t>
                      </a:r>
                      <a:endParaRPr lang="ru-RU" sz="20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0" marT="730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350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sz="20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0" marT="730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1133030"/>
                  </a:ext>
                </a:extLst>
              </a:tr>
              <a:tr h="3485479">
                <a:tc>
                  <a:txBody>
                    <a:bodyPr/>
                    <a:lstStyle/>
                    <a:p>
                      <a:pPr marL="1905" indent="8890" algn="just">
                        <a:lnSpc>
                          <a:spcPct val="107000"/>
                        </a:lnSpc>
                        <a:spcAft>
                          <a:spcPts val="14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бесед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«Роль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утренней 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зарядки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»,</a:t>
                      </a:r>
                    </a:p>
                    <a:p>
                      <a:pPr marL="8255" indent="8890" algn="just">
                        <a:lnSpc>
                          <a:spcPct val="102000"/>
                        </a:lnSpc>
                        <a:spcAft>
                          <a:spcPts val="225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«Правильное питание спортсмена»,</a:t>
                      </a:r>
                    </a:p>
                    <a:p>
                      <a:pPr marL="10795" indent="8890" algn="just">
                        <a:lnSpc>
                          <a:spcPct val="102000"/>
                        </a:lnSpc>
                        <a:spcAft>
                          <a:spcPts val="45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«Распорядок	дня спортсмена»</a:t>
                      </a:r>
                    </a:p>
                    <a:p>
                      <a:pPr marL="5080" indent="63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Полезные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советы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ЗОЖ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0" marT="730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" indent="-635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7145" indent="-635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Побуждать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учащихся вести здоровый образ </a:t>
                      </a:r>
                    </a:p>
                    <a:p>
                      <a:pPr marL="825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ЖИЗНИ</a:t>
                      </a: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3970" indent="-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970" indent="-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" indent="393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065" indent="393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ентябрь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2065" indent="3937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2022г.</a:t>
                      </a: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05743"/>
                  </a:ext>
                </a:extLst>
              </a:tr>
            </a:tbl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11220" y="-369799"/>
            <a:ext cx="10671587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587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3200" b="1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2587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 работы:</a:t>
            </a:r>
          </a:p>
          <a:p>
            <a:pPr marL="0" marR="0" lvl="0" indent="258763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 smtClean="0">
                <a:ln>
                  <a:noFill/>
                </a:ln>
                <a:solidFill>
                  <a:schemeClr val="accent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у подростков мотивации для ведения активного здорового образа жизни, использование лучших форм альтернативного досуга</a:t>
            </a:r>
            <a:endParaRPr kumimoji="0" lang="ru-RU" altLang="ru-RU" sz="3200" b="1" i="0" u="none" strike="noStrike" cap="none" normalizeH="0" baseline="0" dirty="0" smtClean="0">
              <a:ln>
                <a:noFill/>
              </a:ln>
              <a:solidFill>
                <a:schemeClr val="accent4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6" name="Picture 235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28575" cy="3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475206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2238942"/>
              </p:ext>
            </p:extLst>
          </p:nvPr>
        </p:nvGraphicFramePr>
        <p:xfrm>
          <a:off x="1045286" y="458015"/>
          <a:ext cx="10875982" cy="6013525"/>
        </p:xfrm>
        <a:graphic>
          <a:graphicData uri="http://schemas.openxmlformats.org/drawingml/2006/table">
            <a:tbl>
              <a:tblPr firstRow="1" firstCol="1" bandRow="1"/>
              <a:tblGrid>
                <a:gridCol w="3457758">
                  <a:extLst>
                    <a:ext uri="{9D8B030D-6E8A-4147-A177-3AD203B41FA5}">
                      <a16:colId xmlns:a16="http://schemas.microsoft.com/office/drawing/2014/main" val="3293903057"/>
                    </a:ext>
                  </a:extLst>
                </a:gridCol>
                <a:gridCol w="3873038">
                  <a:extLst>
                    <a:ext uri="{9D8B030D-6E8A-4147-A177-3AD203B41FA5}">
                      <a16:colId xmlns:a16="http://schemas.microsoft.com/office/drawing/2014/main" val="1557326682"/>
                    </a:ext>
                  </a:extLst>
                </a:gridCol>
                <a:gridCol w="1690630">
                  <a:extLst>
                    <a:ext uri="{9D8B030D-6E8A-4147-A177-3AD203B41FA5}">
                      <a16:colId xmlns:a16="http://schemas.microsoft.com/office/drawing/2014/main" val="1504811938"/>
                    </a:ext>
                  </a:extLst>
                </a:gridCol>
                <a:gridCol w="1854556">
                  <a:extLst>
                    <a:ext uri="{9D8B030D-6E8A-4147-A177-3AD203B41FA5}">
                      <a16:colId xmlns:a16="http://schemas.microsoft.com/office/drawing/2014/main" val="2508876951"/>
                    </a:ext>
                  </a:extLst>
                </a:gridCol>
              </a:tblGrid>
              <a:tr h="1669297">
                <a:tc>
                  <a:txBody>
                    <a:bodyPr/>
                    <a:lstStyle/>
                    <a:p>
                      <a:pPr marL="190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Презентация</a:t>
                      </a:r>
                    </a:p>
                    <a:p>
                      <a:pPr marL="190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в моей жизни»</a:t>
                      </a: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53590" algn="r"/>
                        </a:tabLs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Обобщить	собранные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41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53590" algn="r"/>
                        </a:tabLs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материалы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Учащиеся, педагоги</a:t>
                      </a:r>
                    </a:p>
                  </a:txBody>
                  <a:tcPr marL="25400" marR="0" marT="730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екабрь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41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2022г. </a:t>
                      </a: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2023г.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4315747"/>
                  </a:ext>
                </a:extLst>
              </a:tr>
              <a:tr h="1669297">
                <a:tc>
                  <a:txBody>
                    <a:bodyPr/>
                    <a:lstStyle/>
                    <a:p>
                      <a:pPr marL="190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Квест</a:t>
                      </a:r>
                    </a:p>
                    <a:p>
                      <a:pPr marL="190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«Здоровье это твой друг?»</a:t>
                      </a: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480" indent="889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Обучить	основам здорового образа жизни </a:t>
                      </a: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Учащиеся, педагоги</a:t>
                      </a:r>
                    </a:p>
                  </a:txBody>
                  <a:tcPr marL="25400" marR="0" marT="730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</a:p>
                    <a:p>
                      <a:pPr marL="1841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2023г.</a:t>
                      </a: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361804"/>
                  </a:ext>
                </a:extLst>
              </a:tr>
              <a:tr h="2674931">
                <a:tc>
                  <a:txBody>
                    <a:bodyPr/>
                    <a:lstStyle/>
                    <a:p>
                      <a:pPr marL="190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Исследовательский проект</a:t>
                      </a:r>
                    </a:p>
                    <a:p>
                      <a:pPr marL="190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«Влияние 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спорта на здоровье»</a:t>
                      </a:r>
                    </a:p>
                    <a:p>
                      <a:pPr marL="190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889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78990" algn="r"/>
                        </a:tabLs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Сформировать	умения </a:t>
                      </a:r>
                    </a:p>
                    <a:p>
                      <a:pPr marL="40005" indent="-317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анализировать накопленные знания</a:t>
                      </a: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Учащиеся, педагоги</a:t>
                      </a:r>
                    </a:p>
                  </a:txBody>
                  <a:tcPr marL="25400" marR="0" marT="730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 indent="889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Март-май</a:t>
                      </a:r>
                    </a:p>
                    <a:p>
                      <a:pPr marL="1841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2023г.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73223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860082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270800"/>
              </p:ext>
            </p:extLst>
          </p:nvPr>
        </p:nvGraphicFramePr>
        <p:xfrm>
          <a:off x="1218711" y="1192306"/>
          <a:ext cx="10574768" cy="4659017"/>
        </p:xfrm>
        <a:graphic>
          <a:graphicData uri="http://schemas.openxmlformats.org/drawingml/2006/table">
            <a:tbl>
              <a:tblPr firstRow="1" firstCol="1" bandRow="1"/>
              <a:tblGrid>
                <a:gridCol w="3361994">
                  <a:extLst>
                    <a:ext uri="{9D8B030D-6E8A-4147-A177-3AD203B41FA5}">
                      <a16:colId xmlns:a16="http://schemas.microsoft.com/office/drawing/2014/main" val="3805360809"/>
                    </a:ext>
                  </a:extLst>
                </a:gridCol>
                <a:gridCol w="3189414">
                  <a:extLst>
                    <a:ext uri="{9D8B030D-6E8A-4147-A177-3AD203B41FA5}">
                      <a16:colId xmlns:a16="http://schemas.microsoft.com/office/drawing/2014/main" val="1057968153"/>
                    </a:ext>
                  </a:extLst>
                </a:gridCol>
                <a:gridCol w="2220167">
                  <a:extLst>
                    <a:ext uri="{9D8B030D-6E8A-4147-A177-3AD203B41FA5}">
                      <a16:colId xmlns:a16="http://schemas.microsoft.com/office/drawing/2014/main" val="3296315443"/>
                    </a:ext>
                  </a:extLst>
                </a:gridCol>
                <a:gridCol w="1803193">
                  <a:extLst>
                    <a:ext uri="{9D8B030D-6E8A-4147-A177-3AD203B41FA5}">
                      <a16:colId xmlns:a16="http://schemas.microsoft.com/office/drawing/2014/main" val="2311627171"/>
                    </a:ext>
                  </a:extLst>
                </a:gridCol>
              </a:tblGrid>
              <a:tr h="2498620">
                <a:tc>
                  <a:txBody>
                    <a:bodyPr/>
                    <a:lstStyle/>
                    <a:p>
                      <a:pPr marL="190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Исследовательский проект</a:t>
                      </a:r>
                    </a:p>
                    <a:p>
                      <a:pPr marL="190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“Я и здоровый образ жизни”.</a:t>
                      </a:r>
                      <a:endParaRPr lang="ru-RU" sz="3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889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78990" algn="r"/>
                        </a:tabLst>
                      </a:pPr>
                      <a:r>
                        <a:rPr lang="ru-RU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</a:t>
                      </a:r>
                    </a:p>
                    <a:p>
                      <a:pPr marL="18415" indent="8890" algn="l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078990" algn="r"/>
                        </a:tabLst>
                      </a:pPr>
                      <a:r>
                        <a:rPr lang="ru-RU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накопленные знания</a:t>
                      </a: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79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Учащиеся, педагоги</a:t>
                      </a:r>
                    </a:p>
                  </a:txBody>
                  <a:tcPr marL="25400" marR="0" marT="730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 indent="889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Ноябрь-</a:t>
                      </a:r>
                    </a:p>
                    <a:p>
                      <a:pPr marL="18415" indent="889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</a:t>
                      </a:r>
                    </a:p>
                    <a:p>
                      <a:pPr marL="1841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2023г.</a:t>
                      </a:r>
                      <a:endParaRPr lang="ru-RU" sz="3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2765268"/>
                  </a:ext>
                </a:extLst>
              </a:tr>
              <a:tr h="2044267">
                <a:tc>
                  <a:txBody>
                    <a:bodyPr/>
                    <a:lstStyle/>
                    <a:p>
                      <a:pPr marL="1841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Презентация</a:t>
                      </a:r>
                    </a:p>
                    <a:p>
                      <a:pPr marL="1841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 итогам реализации проекта</a:t>
                      </a: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Ознакомление </a:t>
                      </a:r>
                      <a:r>
                        <a:rPr lang="ru-RU" sz="3200" b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 </a:t>
                      </a:r>
                      <a:r>
                        <a:rPr lang="ru-RU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итогами проекта</a:t>
                      </a: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889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</a:t>
                      </a: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</a:t>
                      </a:r>
                    </a:p>
                    <a:p>
                      <a:pPr marL="1841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2023г.</a:t>
                      </a:r>
                    </a:p>
                  </a:txBody>
                  <a:tcPr marL="25400" marR="0" marT="730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3089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96280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3559" y="2258780"/>
            <a:ext cx="9789459" cy="633356"/>
          </a:xfrm>
        </p:spPr>
        <p:txBody>
          <a:bodyPr>
            <a:noAutofit/>
          </a:bodyPr>
          <a:lstStyle/>
          <a:p>
            <a:pPr algn="ctr"/>
            <a:r>
              <a:rPr lang="ru-RU" sz="9600" dirty="0" smtClean="0">
                <a:solidFill>
                  <a:schemeClr val="accent4"/>
                </a:solidFill>
              </a:rPr>
              <a:t>Спасибо </a:t>
            </a:r>
            <a:br>
              <a:rPr lang="ru-RU" sz="9600" dirty="0" smtClean="0">
                <a:solidFill>
                  <a:schemeClr val="accent4"/>
                </a:solidFill>
              </a:rPr>
            </a:br>
            <a:r>
              <a:rPr lang="ru-RU" sz="9600" dirty="0" smtClean="0">
                <a:solidFill>
                  <a:schemeClr val="accent4"/>
                </a:solidFill>
              </a:rPr>
              <a:t>за внимание!</a:t>
            </a:r>
            <a:endParaRPr lang="ru-RU" sz="96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86950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8570" y="0"/>
            <a:ext cx="9601200" cy="1485900"/>
          </a:xfrm>
        </p:spPr>
        <p:txBody>
          <a:bodyPr/>
          <a:lstStyle/>
          <a:p>
            <a:pPr algn="ctr"/>
            <a:r>
              <a:rPr lang="ru-RU" sz="6000" b="1" dirty="0">
                <a:solidFill>
                  <a:srgbClr val="188E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проекта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242984"/>
              </p:ext>
            </p:extLst>
          </p:nvPr>
        </p:nvGraphicFramePr>
        <p:xfrm>
          <a:off x="1215615" y="1194100"/>
          <a:ext cx="10639312" cy="5458250"/>
        </p:xfrm>
        <a:graphic>
          <a:graphicData uri="http://schemas.openxmlformats.org/drawingml/2006/table">
            <a:tbl>
              <a:tblPr firstRow="1" firstCol="1" bandRow="1"/>
              <a:tblGrid>
                <a:gridCol w="3126534">
                  <a:extLst>
                    <a:ext uri="{9D8B030D-6E8A-4147-A177-3AD203B41FA5}">
                      <a16:colId xmlns:a16="http://schemas.microsoft.com/office/drawing/2014/main" val="900876894"/>
                    </a:ext>
                  </a:extLst>
                </a:gridCol>
                <a:gridCol w="7512778">
                  <a:extLst>
                    <a:ext uri="{9D8B030D-6E8A-4147-A177-3AD203B41FA5}">
                      <a16:colId xmlns:a16="http://schemas.microsoft.com/office/drawing/2014/main" val="2801871923"/>
                    </a:ext>
                  </a:extLst>
                </a:gridCol>
              </a:tblGrid>
              <a:tr h="1061319">
                <a:tc>
                  <a:txBody>
                    <a:bodyPr/>
                    <a:lstStyle/>
                    <a:p>
                      <a:pPr marL="35560" indent="-317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Название проекта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5" marR="52070" marT="222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830" indent="317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«Спорт как основополагающая константа здорового образа жизни»</a:t>
                      </a:r>
                    </a:p>
                  </a:txBody>
                  <a:tcPr marL="52705" marR="52070" marT="222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8259878"/>
                  </a:ext>
                </a:extLst>
              </a:tr>
              <a:tr h="477024">
                <a:tc>
                  <a:txBody>
                    <a:bodyPr/>
                    <a:lstStyle/>
                    <a:p>
                      <a:pPr marL="26035" indent="63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Срок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реализации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5" marR="52070" marT="222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3655" indent="8890" algn="l">
                        <a:lnSpc>
                          <a:spcPct val="107000"/>
                        </a:lnSpc>
                        <a:spcAft>
                          <a:spcPts val="21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2021 г.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3655" indent="889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</a:t>
                      </a:r>
                      <a:r>
                        <a:rPr lang="en-US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2023г.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5" marR="52070" marT="222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1124900"/>
                  </a:ext>
                </a:extLst>
              </a:tr>
              <a:tr h="809135">
                <a:tc>
                  <a:txBody>
                    <a:bodyPr/>
                    <a:lstStyle/>
                    <a:p>
                      <a:pPr marL="26035" marR="38544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Тематика п</a:t>
                      </a:r>
                      <a:r>
                        <a:rPr lang="ru-RU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</a:t>
                      </a: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оекта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5" marR="52070" marT="222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7305" indent="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Привлечение учащихся к здоровому образу жизни, пропаганда занятий спортом, рост личных достижений учащихся</a:t>
                      </a:r>
                    </a:p>
                  </a:txBody>
                  <a:tcPr marL="52705" marR="52070" marT="222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4179831"/>
                  </a:ext>
                </a:extLst>
              </a:tr>
              <a:tr h="1748118">
                <a:tc>
                  <a:txBody>
                    <a:bodyPr/>
                    <a:lstStyle/>
                    <a:p>
                      <a:pPr marL="23495" indent="-3175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Краткая аннотация</a:t>
                      </a:r>
                      <a:endParaRPr lang="ru-RU" sz="2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705" marR="52070" marT="222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1590" marR="15240" indent="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Деятельность проекта является здоровая  альтернатива пагубным привычкам, направлена на особое внимание учащихся к ценности собственного здоровья, на вовлечение учащихся в систематические занятия спортом, успешное овладение знаниями и навыками</a:t>
                      </a:r>
                    </a:p>
                  </a:txBody>
                  <a:tcPr marL="52705" marR="52070" marT="222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67329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7630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053056"/>
              </p:ext>
            </p:extLst>
          </p:nvPr>
        </p:nvGraphicFramePr>
        <p:xfrm>
          <a:off x="1118795" y="172122"/>
          <a:ext cx="10585528" cy="6639835"/>
        </p:xfrm>
        <a:graphic>
          <a:graphicData uri="http://schemas.openxmlformats.org/drawingml/2006/table">
            <a:tbl>
              <a:tblPr firstRow="1" firstCol="1" bandRow="1"/>
              <a:tblGrid>
                <a:gridCol w="3110728">
                  <a:extLst>
                    <a:ext uri="{9D8B030D-6E8A-4147-A177-3AD203B41FA5}">
                      <a16:colId xmlns:a16="http://schemas.microsoft.com/office/drawing/2014/main" val="2656194796"/>
                    </a:ext>
                  </a:extLst>
                </a:gridCol>
                <a:gridCol w="7474800">
                  <a:extLst>
                    <a:ext uri="{9D8B030D-6E8A-4147-A177-3AD203B41FA5}">
                      <a16:colId xmlns:a16="http://schemas.microsoft.com/office/drawing/2014/main" val="460965997"/>
                    </a:ext>
                  </a:extLst>
                </a:gridCol>
              </a:tblGrid>
              <a:tr h="356438">
                <a:tc>
                  <a:txBody>
                    <a:bodyPr/>
                    <a:lstStyle/>
                    <a:p>
                      <a:pPr marL="13970" indent="889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Руководитель проекта</a:t>
                      </a:r>
                    </a:p>
                  </a:txBody>
                  <a:tcPr marL="35428" marR="35001" marT="1493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indent="889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Чепенко Людмила Алексеевна, методист</a:t>
                      </a:r>
                      <a:endParaRPr lang="ru-RU" sz="20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28" marR="35001" marT="1493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599246"/>
                  </a:ext>
                </a:extLst>
              </a:tr>
              <a:tr h="1038090">
                <a:tc>
                  <a:txBody>
                    <a:bodyPr/>
                    <a:lstStyle/>
                    <a:p>
                      <a:pPr marL="13970" indent="889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Участники</a:t>
                      </a: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проекта</a:t>
                      </a:r>
                      <a:endParaRPr lang="ru-RU" sz="20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28" marR="35001" marT="1493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indent="8890" algn="just">
                        <a:lnSpc>
                          <a:spcPct val="107000"/>
                        </a:lnSpc>
                        <a:spcAft>
                          <a:spcPts val="4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Грушко Н.С. , </a:t>
                      </a:r>
                      <a:r>
                        <a:rPr lang="ru-RU" sz="2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Ибишов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О.А., </a:t>
                      </a:r>
                      <a:r>
                        <a:rPr lang="ru-RU" sz="2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Подметалин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СА. , Рахманов В.А., Фролов А.С., педагоги дополнительного образования </a:t>
                      </a:r>
                      <a:r>
                        <a:rPr lang="ru-RU" sz="2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физкультурно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— спортивной направленности</a:t>
                      </a:r>
                    </a:p>
                  </a:txBody>
                  <a:tcPr marL="35428" marR="35001" marT="1493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0783144"/>
                  </a:ext>
                </a:extLst>
              </a:tr>
              <a:tr h="5140743">
                <a:tc>
                  <a:txBody>
                    <a:bodyPr/>
                    <a:lstStyle/>
                    <a:p>
                      <a:pPr marL="5080" indent="3175" algn="l">
                        <a:lnSpc>
                          <a:spcPct val="99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Ключевые методики, технологии, 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инструментарий</a:t>
                      </a: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970" indent="889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428" marR="35001" marT="1493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5240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внедрение новых форм организации образовательного процесса через нестандартные занятия (сюжетно ролевые занятия, занятия — путешествия, </a:t>
                      </a:r>
                      <a:r>
                        <a:rPr lang="ru-RU" sz="2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квест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использование </a:t>
                      </a:r>
                      <a:r>
                        <a:rPr lang="ru-RU" sz="2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деятельностного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подхода в обучении с применением современных образовательных технологий (ИКТ, проектная, исследовательская деятельность и др.), использование </a:t>
                      </a:r>
                      <a:r>
                        <a:rPr lang="ru-RU" sz="2000" b="1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здоровьесберегающих</a:t>
                      </a:r>
                      <a:r>
                        <a:rPr lang="ru-RU" sz="20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образовательных технологий,</a:t>
                      </a:r>
                    </a:p>
                    <a:p>
                      <a:pPr marL="55245" marR="68580" indent="8890" algn="just">
                        <a:lnSpc>
                          <a:spcPct val="108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ориентация на развитие учащихся путем создания комплекса взаимосвязанных педагогических и психологических условий в целях развития индивидуальных учебно-творческих способностей учащихся,</a:t>
                      </a:r>
                    </a:p>
                    <a:p>
                      <a:pPr marL="15240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личностно-ориентированные технологии, при которых в центре всей образовательной системы ставится личность ребёнка, обеспечиваются комфортные, бесконфликтные и безопасные условия ее развития, реализация ее природных потенциалов.</a:t>
                      </a:r>
                    </a:p>
                  </a:txBody>
                  <a:tcPr marL="35428" marR="35001" marT="1493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54579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874956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52453"/>
              </p:ext>
            </p:extLst>
          </p:nvPr>
        </p:nvGraphicFramePr>
        <p:xfrm>
          <a:off x="1065006" y="474322"/>
          <a:ext cx="10650071" cy="6002767"/>
        </p:xfrm>
        <a:graphic>
          <a:graphicData uri="http://schemas.openxmlformats.org/drawingml/2006/table">
            <a:tbl>
              <a:tblPr firstRow="1" firstCol="1" bandRow="1"/>
              <a:tblGrid>
                <a:gridCol w="3129696">
                  <a:extLst>
                    <a:ext uri="{9D8B030D-6E8A-4147-A177-3AD203B41FA5}">
                      <a16:colId xmlns:a16="http://schemas.microsoft.com/office/drawing/2014/main" val="2928637502"/>
                    </a:ext>
                  </a:extLst>
                </a:gridCol>
                <a:gridCol w="7520375">
                  <a:extLst>
                    <a:ext uri="{9D8B030D-6E8A-4147-A177-3AD203B41FA5}">
                      <a16:colId xmlns:a16="http://schemas.microsoft.com/office/drawing/2014/main" val="4278708879"/>
                    </a:ext>
                  </a:extLst>
                </a:gridCol>
              </a:tblGrid>
              <a:tr h="1509659">
                <a:tc>
                  <a:txBody>
                    <a:bodyPr/>
                    <a:lstStyle/>
                    <a:p>
                      <a:pPr marL="6350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Гипотеза</a:t>
                      </a:r>
                      <a:endParaRPr lang="ru-RU" sz="2000" b="1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52" marR="50141" marT="214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marR="69850" indent="4572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«Если я расскажу своим друзьям о пользе спорта, какое влияние оказывает спорт на здоровье, учёбу, то может быть многие ребята начнут действительно заниматься спортом»</a:t>
                      </a:r>
                    </a:p>
                  </a:txBody>
                  <a:tcPr marL="50752" marR="50141" marT="2140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351710"/>
                  </a:ext>
                </a:extLst>
              </a:tr>
              <a:tr h="3351895">
                <a:tc>
                  <a:txBody>
                    <a:bodyPr/>
                    <a:lstStyle/>
                    <a:p>
                      <a:pPr marL="1206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  <a:r>
                        <a:rPr lang="en-US" sz="20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baseline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проблемы</a:t>
                      </a:r>
                      <a:endParaRPr lang="ru-RU" sz="2000" b="1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52" marR="50141" marT="214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6990" marR="67310" indent="3175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настоящее </a:t>
                      </a:r>
                      <a:r>
                        <a:rPr lang="ru-RU" sz="2000" b="1" kern="120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</a:t>
                      </a:r>
                      <a:r>
                        <a:rPr lang="ru-RU" sz="2000" b="1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здоровье учащихся находится на достаточно низком уровне. Дефицит двигательной активности нарушает защитные функции организма учащихся, серьезно ухудшает здоровье. Это приводит к тому, что у большинства детей снижается сопротивляемость к различным заболеваниям, а также создает проблемы интеллектуальной и физической работоспособности, ведет к психическим перегрузкам учащихся.</a:t>
                      </a:r>
                    </a:p>
                    <a:p>
                      <a:pPr marL="46990" marR="67310" indent="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2000" b="1" baseline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52" marR="50141" marT="214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4375715"/>
                  </a:ext>
                </a:extLst>
              </a:tr>
              <a:tr h="1141213">
                <a:tc>
                  <a:txBody>
                    <a:bodyPr/>
                    <a:lstStyle/>
                    <a:p>
                      <a:pPr marL="8890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000" b="1" baseline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цели </a:t>
                      </a:r>
                      <a:endParaRPr lang="ru-RU" sz="2000" b="1" baseline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752" marR="50141" marT="214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3340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baseline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Ознакомить учащихся с видами спорта и выявить влияние спорта на образ жизни человека, сформировать потребность к ведению здорового образа жизни.</a:t>
                      </a:r>
                    </a:p>
                  </a:txBody>
                  <a:tcPr marL="50752" marR="50141" marT="21402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292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29551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796572"/>
              </p:ext>
            </p:extLst>
          </p:nvPr>
        </p:nvGraphicFramePr>
        <p:xfrm>
          <a:off x="989703" y="215153"/>
          <a:ext cx="10745098" cy="6465047"/>
        </p:xfrm>
        <a:graphic>
          <a:graphicData uri="http://schemas.openxmlformats.org/drawingml/2006/table">
            <a:tbl>
              <a:tblPr firstRow="1" firstCol="1" bandRow="1"/>
              <a:tblGrid>
                <a:gridCol w="3157621">
                  <a:extLst>
                    <a:ext uri="{9D8B030D-6E8A-4147-A177-3AD203B41FA5}">
                      <a16:colId xmlns:a16="http://schemas.microsoft.com/office/drawing/2014/main" val="1561355347"/>
                    </a:ext>
                  </a:extLst>
                </a:gridCol>
                <a:gridCol w="7587477">
                  <a:extLst>
                    <a:ext uri="{9D8B030D-6E8A-4147-A177-3AD203B41FA5}">
                      <a16:colId xmlns:a16="http://schemas.microsoft.com/office/drawing/2014/main" val="2561768177"/>
                    </a:ext>
                  </a:extLst>
                </a:gridCol>
              </a:tblGrid>
              <a:tr h="3673151">
                <a:tc>
                  <a:txBody>
                    <a:bodyPr/>
                    <a:lstStyle/>
                    <a:p>
                      <a:pPr marL="8890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Задачи</a:t>
                      </a:r>
                      <a:r>
                        <a:rPr lang="en-US" sz="2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</a:t>
                      </a:r>
                      <a:r>
                        <a:rPr lang="en-US" sz="22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2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85" marR="38516" marT="16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50165" marR="67310" indent="635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Обучающие: обучить подростков основам здорового образа жизни; сформировать у них необходимые знания, умения и навыки в области физической культуры и спорта; научить использовать полученные знания в повседневной жизни.</a:t>
                      </a:r>
                    </a:p>
                    <a:p>
                      <a:pPr marL="50165" marR="67310" indent="6350" algn="just">
                        <a:lnSpc>
                          <a:spcPct val="106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Развивающие: развивать познавательное отношение здоровым основам жизни, индивидуальные и творческие способности учащихся; содействовать физическому развитию подростков, его росту</a:t>
                      </a:r>
                    </a:p>
                    <a:p>
                      <a:pPr marL="50165" marR="7302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Воспитательные: воспитать у детей бережное отношение к своему здоровью; формировать потребность к систематическим занятиям спортом. </a:t>
                      </a:r>
                    </a:p>
                  </a:txBody>
                  <a:tcPr marL="38985" marR="38516" marT="16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882611"/>
                  </a:ext>
                </a:extLst>
              </a:tr>
              <a:tr h="1242406">
                <a:tc>
                  <a:txBody>
                    <a:bodyPr/>
                    <a:lstStyle/>
                    <a:p>
                      <a:pPr marL="6350" indent="-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Принципы проекта</a:t>
                      </a:r>
                      <a:endParaRPr lang="ru-RU" sz="22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985" marR="38516" marT="16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4450" marR="76200" indent="317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Непрерывность и преемственность, принцип активного обучения, последовательность и систематичность, прочность, учет возрастных и индивидуальных особенностей</a:t>
                      </a:r>
                    </a:p>
                  </a:txBody>
                  <a:tcPr marL="38985" marR="38516" marT="16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36686999"/>
                  </a:ext>
                </a:extLst>
              </a:tr>
              <a:tr h="1549490">
                <a:tc>
                  <a:txBody>
                    <a:bodyPr/>
                    <a:lstStyle/>
                    <a:p>
                      <a:pPr marL="8255" indent="889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Формы реализации</a:t>
                      </a:r>
                    </a:p>
                  </a:txBody>
                  <a:tcPr marL="38985" marR="38516" marT="16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marR="30480" indent="2559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Проведение 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акций, спортивных мероприятий, конкурсов творческих работ, включение в </a:t>
                      </a:r>
                      <a:r>
                        <a:rPr lang="ru-RU" sz="2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исследовательско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проектную деятельность, освещение деятельности в сообществах, на сайте учреждения, на страницах электронной газеты «ДОП</a:t>
                      </a:r>
                      <a:r>
                        <a:rPr lang="en-US" sz="2000" b="1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nik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».</a:t>
                      </a:r>
                    </a:p>
                  </a:txBody>
                  <a:tcPr marL="38985" marR="38516" marT="1644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98546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025741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729744"/>
              </p:ext>
            </p:extLst>
          </p:nvPr>
        </p:nvGraphicFramePr>
        <p:xfrm>
          <a:off x="774551" y="150607"/>
          <a:ext cx="11252498" cy="6529592"/>
        </p:xfrm>
        <a:graphic>
          <a:graphicData uri="http://schemas.openxmlformats.org/drawingml/2006/table">
            <a:tbl>
              <a:tblPr firstRow="1" firstCol="1" bandRow="1"/>
              <a:tblGrid>
                <a:gridCol w="3306728">
                  <a:extLst>
                    <a:ext uri="{9D8B030D-6E8A-4147-A177-3AD203B41FA5}">
                      <a16:colId xmlns:a16="http://schemas.microsoft.com/office/drawing/2014/main" val="1985028407"/>
                    </a:ext>
                  </a:extLst>
                </a:gridCol>
                <a:gridCol w="7945770">
                  <a:extLst>
                    <a:ext uri="{9D8B030D-6E8A-4147-A177-3AD203B41FA5}">
                      <a16:colId xmlns:a16="http://schemas.microsoft.com/office/drawing/2014/main" val="3638608913"/>
                    </a:ext>
                  </a:extLst>
                </a:gridCol>
              </a:tblGrid>
              <a:tr h="2314130">
                <a:tc>
                  <a:txBody>
                    <a:bodyPr/>
                    <a:lstStyle/>
                    <a:p>
                      <a:pPr marL="8255" indent="889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Критерии успешности реализации проекта</a:t>
                      </a:r>
                    </a:p>
                  </a:txBody>
                  <a:tcPr marL="47973" marR="47395" marT="202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marR="30480" indent="25590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Положительная качественная динамика мониторинга исследований повышения уровня активности учащихся интересующихся здоровым образом жизни, повышение количества участников в спортивных мероприятиях, положительные отзывы детей о проведённых мероприятий в рамках проекта.</a:t>
                      </a:r>
                    </a:p>
                  </a:txBody>
                  <a:tcPr marL="47973" marR="47395" marT="202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7522957"/>
                  </a:ext>
                </a:extLst>
              </a:tr>
              <a:tr h="2666120">
                <a:tc>
                  <a:txBody>
                    <a:bodyPr/>
                    <a:lstStyle/>
                    <a:p>
                      <a:pPr marL="317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Предполагаемые результаты реализации проекта.</a:t>
                      </a:r>
                    </a:p>
                  </a:txBody>
                  <a:tcPr marL="47973" marR="47395" marT="202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" marR="3175" indent="149225" algn="just">
                        <a:lnSpc>
                          <a:spcPct val="103000"/>
                        </a:lnSpc>
                        <a:spcAft>
                          <a:spcPts val="10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 этап — «Спорт в нашей жизни». Учащиеся получат знания об истории спорта, видах спорта, о влияние спорта на образ жизни человека.</a:t>
                      </a:r>
                    </a:p>
                    <a:p>
                      <a:pPr marL="3175" indent="63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 этап «Спорт - залог здоровья». Учащиеся в ходе исследований получат багаж знаний, который, поможет им выбрать здоровый образ жизни, выбрать для себя вид  спорта.</a:t>
                      </a:r>
                    </a:p>
                  </a:txBody>
                  <a:tcPr marL="47973" marR="47395" marT="202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0460988"/>
                  </a:ext>
                </a:extLst>
              </a:tr>
              <a:tr h="1549342">
                <a:tc>
                  <a:txBody>
                    <a:bodyPr/>
                    <a:lstStyle/>
                    <a:p>
                      <a:pPr marL="317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Ограничения, особые условия и требования при реализации </a:t>
                      </a:r>
                    </a:p>
                    <a:p>
                      <a:pPr marL="3175" indent="889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проекта.</a:t>
                      </a:r>
                    </a:p>
                  </a:txBody>
                  <a:tcPr marL="47973" marR="47395" marT="202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065" indent="24066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Ограничений и противопоказаний при реализации проекта нет.</a:t>
                      </a:r>
                    </a:p>
                    <a:p>
                      <a:pPr marL="12065" indent="24066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 обладает доступностью реализации для любого общеобразовательного учреждения.</a:t>
                      </a:r>
                    </a:p>
                  </a:txBody>
                  <a:tcPr marL="47973" marR="47395" marT="2023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3552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5222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136343"/>
              </p:ext>
            </p:extLst>
          </p:nvPr>
        </p:nvGraphicFramePr>
        <p:xfrm>
          <a:off x="871369" y="476624"/>
          <a:ext cx="11101892" cy="5948978"/>
        </p:xfrm>
        <a:graphic>
          <a:graphicData uri="http://schemas.openxmlformats.org/drawingml/2006/table">
            <a:tbl>
              <a:tblPr firstRow="1" firstCol="1" bandRow="1"/>
              <a:tblGrid>
                <a:gridCol w="2028230">
                  <a:extLst>
                    <a:ext uri="{9D8B030D-6E8A-4147-A177-3AD203B41FA5}">
                      <a16:colId xmlns:a16="http://schemas.microsoft.com/office/drawing/2014/main" val="2187757598"/>
                    </a:ext>
                  </a:extLst>
                </a:gridCol>
                <a:gridCol w="9073662">
                  <a:extLst>
                    <a:ext uri="{9D8B030D-6E8A-4147-A177-3AD203B41FA5}">
                      <a16:colId xmlns:a16="http://schemas.microsoft.com/office/drawing/2014/main" val="20503244"/>
                    </a:ext>
                  </a:extLst>
                </a:gridCol>
              </a:tblGrid>
              <a:tr h="5948978">
                <a:tc>
                  <a:txBody>
                    <a:bodyPr/>
                    <a:lstStyle/>
                    <a:p>
                      <a:pPr marL="18415" marR="128270" indent="63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</a:p>
                  </a:txBody>
                  <a:tcPr marL="11011" marR="10878" marT="4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8415" marR="113030" indent="889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Список 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сайтов:</a:t>
                      </a:r>
                    </a:p>
                    <a:p>
                      <a:pPr marL="18415" marR="113030" indent="889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Живи — https://www.jv.ru/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marR="113030" indent="63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Все о 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ЗОЖ</a:t>
                      </a:r>
                    </a:p>
                    <a:p>
                      <a:pPr marL="6350" marR="113030" indent="63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u="sng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marR="113030" indent="63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Salatshop</a:t>
                      </a:r>
                      <a:r>
                        <a:rPr lang="ru-RU" sz="2400" b="1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— http://salatshop.ru/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marR="113030" indent="63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Блог с красивыми фотографиями и полезными текстами о здоровом питании и образе жизни. </a:t>
                      </a:r>
                      <a:r>
                        <a:rPr lang="ru-RU" sz="2400" b="1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Здоровая </a:t>
                      </a:r>
                      <a:r>
                        <a:rPr lang="ru-RU" sz="2400" b="1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 — </a:t>
                      </a:r>
                      <a:endParaRPr lang="ru-RU" sz="2400" b="1" u="sng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marR="113030" indent="63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u="sng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marR="113030" indent="63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http</a:t>
                      </a:r>
                      <a:r>
                        <a:rPr lang="ru-RU" sz="2400" b="1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://www.takzdorovo.ru/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8415" marR="113030" indent="889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400" b="1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MyFitnessPal</a:t>
                      </a:r>
                      <a:r>
                        <a:rPr lang="en-US" sz="2400" b="1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— https://www.myfitnesspal.com/ 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marR="113030" indent="63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marR="113030" indent="63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Сайт </a:t>
                      </a: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для всех, кто решил следить за питанием и фигурой. </a:t>
                      </a:r>
                      <a:r>
                        <a:rPr lang="ru-RU" sz="2400" b="1" u="sng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Витапортал</a:t>
                      </a:r>
                      <a:r>
                        <a:rPr lang="ru-RU" sz="2400" b="1" u="sng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u="sng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— http://vitaportal.ru/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6350" marR="113030" indent="635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Здесь есть все: статьи о здоровом образе </a:t>
                      </a:r>
                      <a:r>
                        <a:rPr lang="ru-RU" sz="24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жизни</a:t>
                      </a:r>
                      <a:endParaRPr lang="ru-RU" sz="2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011" marR="10878" marT="4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7941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815276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452744"/>
            <a:ext cx="9601200" cy="2700168"/>
          </a:xfrm>
        </p:spPr>
        <p:txBody>
          <a:bodyPr>
            <a:normAutofit/>
          </a:bodyPr>
          <a:lstStyle/>
          <a:p>
            <a:pPr algn="ctr"/>
            <a:r>
              <a:rPr lang="ru-RU" sz="9600" dirty="0" smtClean="0">
                <a:solidFill>
                  <a:schemeClr val="accent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Этапы работы</a:t>
            </a:r>
            <a:endParaRPr lang="ru-RU" sz="9600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5066852"/>
            <a:ext cx="9601200" cy="80054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261252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b="1" dirty="0">
                <a:solidFill>
                  <a:srgbClr val="188E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Первый этап</a:t>
            </a:r>
            <a:endParaRPr lang="ru-RU" sz="72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48139" y="3366656"/>
            <a:ext cx="5992988" cy="2286000"/>
          </a:xfrm>
        </p:spPr>
        <p:txBody>
          <a:bodyPr/>
          <a:lstStyle/>
          <a:p>
            <a:pPr marL="0" lvl="0" indent="0" algn="ctr">
              <a:buNone/>
            </a:pPr>
            <a:r>
              <a:rPr lang="ru-RU" sz="6600" b="1" dirty="0" smtClean="0">
                <a:solidFill>
                  <a:srgbClr val="188E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«Спорт </a:t>
            </a:r>
            <a:r>
              <a:rPr lang="ru-RU" sz="6600" b="1" dirty="0">
                <a:solidFill>
                  <a:srgbClr val="188E8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нашей жизни»</a:t>
            </a:r>
          </a:p>
          <a:p>
            <a:endParaRPr lang="ru-RU" dirty="0"/>
          </a:p>
        </p:txBody>
      </p:sp>
      <p:pic>
        <p:nvPicPr>
          <p:cNvPr id="7" name="Picture 8" descr="https://goprosport.ru/wp-content/uploads/2018/09/Moskve-13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320" y="3044414"/>
            <a:ext cx="4130935" cy="3184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2251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319</TotalTime>
  <Words>898</Words>
  <Application>Microsoft Office PowerPoint</Application>
  <PresentationFormat>Широкоэкранный</PresentationFormat>
  <Paragraphs>152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Franklin Gothic Book</vt:lpstr>
      <vt:lpstr>Times New Roman</vt:lpstr>
      <vt:lpstr>Crop</vt:lpstr>
      <vt:lpstr>Презентация PowerPoint</vt:lpstr>
      <vt:lpstr>Паспорт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Этапы работы</vt:lpstr>
      <vt:lpstr>Первый этап</vt:lpstr>
      <vt:lpstr>Презентация PowerPoint</vt:lpstr>
      <vt:lpstr>Презентация PowerPoint</vt:lpstr>
      <vt:lpstr>Второй этап</vt:lpstr>
      <vt:lpstr>Презентация PowerPoint</vt:lpstr>
      <vt:lpstr>Презентация PowerPoint</vt:lpstr>
      <vt:lpstr>Презентация PowerPoint</vt:lpstr>
      <vt:lpstr>Спасибо 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CDO_PC1</dc:creator>
  <cp:lastModifiedBy>CDO_PC1</cp:lastModifiedBy>
  <cp:revision>42</cp:revision>
  <dcterms:created xsi:type="dcterms:W3CDTF">2021-12-02T07:13:09Z</dcterms:created>
  <dcterms:modified xsi:type="dcterms:W3CDTF">2021-12-16T06:09:44Z</dcterms:modified>
</cp:coreProperties>
</file>